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7"/>
  </p:notesMasterIdLst>
  <p:handoutMasterIdLst>
    <p:handoutMasterId r:id="rId28"/>
  </p:handoutMasterIdLst>
  <p:sldIdLst>
    <p:sldId id="256" r:id="rId5"/>
    <p:sldId id="288" r:id="rId6"/>
    <p:sldId id="261" r:id="rId7"/>
    <p:sldId id="278" r:id="rId8"/>
    <p:sldId id="260" r:id="rId9"/>
    <p:sldId id="262" r:id="rId10"/>
    <p:sldId id="289" r:id="rId11"/>
    <p:sldId id="263" r:id="rId12"/>
    <p:sldId id="290" r:id="rId13"/>
    <p:sldId id="292" r:id="rId14"/>
    <p:sldId id="291" r:id="rId15"/>
    <p:sldId id="293" r:id="rId16"/>
    <p:sldId id="294" r:id="rId17"/>
    <p:sldId id="295" r:id="rId18"/>
    <p:sldId id="286" r:id="rId19"/>
    <p:sldId id="296" r:id="rId20"/>
    <p:sldId id="297" r:id="rId21"/>
    <p:sldId id="298" r:id="rId22"/>
    <p:sldId id="299" r:id="rId23"/>
    <p:sldId id="279" r:id="rId24"/>
    <p:sldId id="265" r:id="rId25"/>
    <p:sldId id="266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63" autoAdjust="0"/>
    <p:restoredTop sz="99856" autoAdjust="0"/>
  </p:normalViewPr>
  <p:slideViewPr>
    <p:cSldViewPr>
      <p:cViewPr varScale="1">
        <p:scale>
          <a:sx n="72" d="100"/>
          <a:sy n="72" d="100"/>
        </p:scale>
        <p:origin x="134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slide" Target="../slides/slide11.xml"/><Relationship Id="rId3" Type="http://schemas.openxmlformats.org/officeDocument/2006/relationships/slide" Target="../slides/slide10.xml"/><Relationship Id="rId7" Type="http://schemas.openxmlformats.org/officeDocument/2006/relationships/slide" Target="../slides/slide18.xml"/><Relationship Id="rId2" Type="http://schemas.openxmlformats.org/officeDocument/2006/relationships/slide" Target="../slides/slide9.xml"/><Relationship Id="rId1" Type="http://schemas.openxmlformats.org/officeDocument/2006/relationships/slide" Target="../slides/slide8.xml"/><Relationship Id="rId6" Type="http://schemas.openxmlformats.org/officeDocument/2006/relationships/slide" Target="../slides/slide14.xml"/><Relationship Id="rId5" Type="http://schemas.openxmlformats.org/officeDocument/2006/relationships/slide" Target="../slides/slide13.xml"/><Relationship Id="rId4" Type="http://schemas.openxmlformats.org/officeDocument/2006/relationships/slide" Target="../slides/slide12.xml"/><Relationship Id="rId9" Type="http://schemas.openxmlformats.org/officeDocument/2006/relationships/slide" Target="../slides/slide1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AC08C3-5CA4-4B0C-82AB-5DAA917A8D96}" type="doc">
      <dgm:prSet loTypeId="urn:microsoft.com/office/officeart/2005/8/layout/process4" loCatId="process" qsTypeId="urn:microsoft.com/office/officeart/2005/8/quickstyle/3d3" qsCatId="3D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91EF1B8D-5476-4A74-B696-C1924FCBDE43}">
      <dgm:prSet phldrT="[Text]"/>
      <dgm:spPr>
        <a:solidFill>
          <a:srgbClr val="00B050"/>
        </a:solidFill>
      </dgm:spPr>
      <dgm:t>
        <a:bodyPr/>
        <a:lstStyle/>
        <a:p>
          <a:r>
            <a:rPr lang="en-US" b="1" dirty="0">
              <a:solidFill>
                <a:schemeClr val="tx1"/>
              </a:solidFill>
            </a:rPr>
            <a:t>4.1.Preparation of food safety management systems  </a:t>
          </a:r>
        </a:p>
      </dgm:t>
    </dgm:pt>
    <dgm:pt modelId="{EB3036BD-37B8-439B-9E03-00B7DF47D5B2}" type="parTrans" cxnId="{71564927-F953-429E-AEE9-9BC691E4BFA4}">
      <dgm:prSet/>
      <dgm:spPr/>
      <dgm:t>
        <a:bodyPr/>
        <a:lstStyle/>
        <a:p>
          <a:endParaRPr lang="en-US"/>
        </a:p>
      </dgm:t>
    </dgm:pt>
    <dgm:pt modelId="{FE6F1F2B-FC04-427F-9200-9805F9D2E744}" type="sibTrans" cxnId="{71564927-F953-429E-AEE9-9BC691E4BFA4}">
      <dgm:prSet/>
      <dgm:spPr/>
      <dgm:t>
        <a:bodyPr/>
        <a:lstStyle/>
        <a:p>
          <a:endParaRPr lang="en-US"/>
        </a:p>
      </dgm:t>
    </dgm:pt>
    <dgm:pt modelId="{2D5F4903-2D00-4DF4-B655-282FE0C9C936}">
      <dgm:prSet phldrT="[Text]"/>
      <dgm:spPr/>
      <dgm:t>
        <a:bodyPr/>
        <a:lstStyle/>
        <a:p>
          <a:r>
            <a:rPr lang="en-US" b="1" dirty="0">
              <a:hlinkClick xmlns:r="http://schemas.openxmlformats.org/officeDocument/2006/relationships" r:id="rId1" action="ppaction://hlinksldjump"/>
            </a:rPr>
            <a:t>Training of partners staff </a:t>
          </a:r>
          <a:endParaRPr lang="en-US" b="1" dirty="0"/>
        </a:p>
      </dgm:t>
    </dgm:pt>
    <dgm:pt modelId="{EFB4FA27-E0E2-4B42-B4EA-64B0AFF2B367}" type="parTrans" cxnId="{E3E53EAF-F840-4499-8401-BA0349959F3F}">
      <dgm:prSet/>
      <dgm:spPr/>
      <dgm:t>
        <a:bodyPr/>
        <a:lstStyle/>
        <a:p>
          <a:endParaRPr lang="en-US"/>
        </a:p>
      </dgm:t>
    </dgm:pt>
    <dgm:pt modelId="{7B9650A3-2F7D-489E-B7FB-41E00697F7D0}" type="sibTrans" cxnId="{E3E53EAF-F840-4499-8401-BA0349959F3F}">
      <dgm:prSet/>
      <dgm:spPr/>
      <dgm:t>
        <a:bodyPr/>
        <a:lstStyle/>
        <a:p>
          <a:endParaRPr lang="en-US"/>
        </a:p>
      </dgm:t>
    </dgm:pt>
    <dgm:pt modelId="{205CB600-02DB-424E-8B17-1A0BDEFB2341}">
      <dgm:prSet phldrT="[Text]"/>
      <dgm:spPr/>
      <dgm:t>
        <a:bodyPr/>
        <a:lstStyle/>
        <a:p>
          <a:r>
            <a:rPr lang="en-US" b="1" dirty="0">
              <a:hlinkClick xmlns:r="http://schemas.openxmlformats.org/officeDocument/2006/relationships" r:id="rId2" action="ppaction://hlinksldjump"/>
            </a:rPr>
            <a:t>Selection of food industries and companies  </a:t>
          </a:r>
          <a:endParaRPr lang="en-US" b="1" dirty="0"/>
        </a:p>
      </dgm:t>
    </dgm:pt>
    <dgm:pt modelId="{7E9F7B06-9502-4681-9880-8AC65E67A3A9}" type="parTrans" cxnId="{D5B09977-D04F-4E74-B882-F4C89D941340}">
      <dgm:prSet/>
      <dgm:spPr/>
      <dgm:t>
        <a:bodyPr/>
        <a:lstStyle/>
        <a:p>
          <a:endParaRPr lang="en-US"/>
        </a:p>
      </dgm:t>
    </dgm:pt>
    <dgm:pt modelId="{B10B6B0A-9DDC-4903-A278-AC1ED95D3159}" type="sibTrans" cxnId="{D5B09977-D04F-4E74-B882-F4C89D941340}">
      <dgm:prSet/>
      <dgm:spPr/>
      <dgm:t>
        <a:bodyPr/>
        <a:lstStyle/>
        <a:p>
          <a:endParaRPr lang="en-US"/>
        </a:p>
      </dgm:t>
    </dgm:pt>
    <dgm:pt modelId="{5C88B74D-660D-455D-9C12-5B9BF49191BB}">
      <dgm:prSet phldrT="[Text]"/>
      <dgm:spPr>
        <a:solidFill>
          <a:srgbClr val="00B050"/>
        </a:solidFill>
      </dgm:spPr>
      <dgm:t>
        <a:bodyPr/>
        <a:lstStyle/>
        <a:p>
          <a:r>
            <a:rPr lang="en-US" b="1">
              <a:solidFill>
                <a:schemeClr val="tx1"/>
              </a:solidFill>
            </a:rPr>
            <a:t>4.2.Implementation of food safety and quality management systems</a:t>
          </a:r>
          <a:endParaRPr lang="en-US" b="1" dirty="0">
            <a:solidFill>
              <a:schemeClr val="tx1"/>
            </a:solidFill>
          </a:endParaRPr>
        </a:p>
      </dgm:t>
    </dgm:pt>
    <dgm:pt modelId="{33F65F81-8CE3-4851-957C-8A9DB2E1E412}" type="parTrans" cxnId="{76AA74CC-6C76-4EA3-B96E-6145BFB632C7}">
      <dgm:prSet/>
      <dgm:spPr/>
      <dgm:t>
        <a:bodyPr/>
        <a:lstStyle/>
        <a:p>
          <a:endParaRPr lang="en-US"/>
        </a:p>
      </dgm:t>
    </dgm:pt>
    <dgm:pt modelId="{CC3F6644-26D5-4E8A-A736-9CB66BE7B640}" type="sibTrans" cxnId="{76AA74CC-6C76-4EA3-B96E-6145BFB632C7}">
      <dgm:prSet/>
      <dgm:spPr/>
      <dgm:t>
        <a:bodyPr/>
        <a:lstStyle/>
        <a:p>
          <a:endParaRPr lang="en-US"/>
        </a:p>
      </dgm:t>
    </dgm:pt>
    <dgm:pt modelId="{B6518C47-261D-4948-99D0-219F75D3D4CC}">
      <dgm:prSet phldrT="[Text]"/>
      <dgm:spPr/>
      <dgm:t>
        <a:bodyPr/>
        <a:lstStyle/>
        <a:p>
          <a:r>
            <a:rPr lang="en-US" b="1" dirty="0">
              <a:hlinkClick xmlns:r="http://schemas.openxmlformats.org/officeDocument/2006/relationships" r:id="rId3" action="ppaction://hlinksldjump"/>
            </a:rPr>
            <a:t>Gap analysis against requirements </a:t>
          </a:r>
          <a:endParaRPr lang="en-US" b="1" dirty="0"/>
        </a:p>
      </dgm:t>
    </dgm:pt>
    <dgm:pt modelId="{B463C556-A12E-457F-9024-EFA88F0175AC}" type="parTrans" cxnId="{5F8C464C-1304-493C-B7A6-5F2C39F480E7}">
      <dgm:prSet/>
      <dgm:spPr/>
      <dgm:t>
        <a:bodyPr/>
        <a:lstStyle/>
        <a:p>
          <a:endParaRPr lang="en-US"/>
        </a:p>
      </dgm:t>
    </dgm:pt>
    <dgm:pt modelId="{65996825-948D-4328-AE9B-9804BA04017A}" type="sibTrans" cxnId="{5F8C464C-1304-493C-B7A6-5F2C39F480E7}">
      <dgm:prSet/>
      <dgm:spPr/>
      <dgm:t>
        <a:bodyPr/>
        <a:lstStyle/>
        <a:p>
          <a:endParaRPr lang="en-US"/>
        </a:p>
      </dgm:t>
    </dgm:pt>
    <dgm:pt modelId="{32CED074-06E9-4996-8ED7-4E13E90E796D}">
      <dgm:prSet phldrT="[Text]"/>
      <dgm:spPr/>
      <dgm:t>
        <a:bodyPr/>
        <a:lstStyle/>
        <a:p>
          <a:r>
            <a:rPr lang="en-US" b="1" dirty="0">
              <a:hlinkClick xmlns:r="http://schemas.openxmlformats.org/officeDocument/2006/relationships" r:id="rId4" action="ppaction://hlinksldjump"/>
            </a:rPr>
            <a:t>Fitting of the requirements</a:t>
          </a:r>
          <a:endParaRPr lang="en-US" b="1" dirty="0"/>
        </a:p>
      </dgm:t>
    </dgm:pt>
    <dgm:pt modelId="{DB9D1C1D-6E89-4356-8FEC-38B570E8C4A3}" type="parTrans" cxnId="{A64469AB-AE9F-4D44-B5CA-701E092D5291}">
      <dgm:prSet/>
      <dgm:spPr/>
      <dgm:t>
        <a:bodyPr/>
        <a:lstStyle/>
        <a:p>
          <a:endParaRPr lang="en-US"/>
        </a:p>
      </dgm:t>
    </dgm:pt>
    <dgm:pt modelId="{A6EC8FAC-72F6-4D8B-9A3B-88BCCD699356}" type="sibTrans" cxnId="{A64469AB-AE9F-4D44-B5CA-701E092D5291}">
      <dgm:prSet/>
      <dgm:spPr/>
      <dgm:t>
        <a:bodyPr/>
        <a:lstStyle/>
        <a:p>
          <a:endParaRPr lang="en-US"/>
        </a:p>
      </dgm:t>
    </dgm:pt>
    <dgm:pt modelId="{F69F2B94-78CE-4503-A135-9FCDD01521DE}">
      <dgm:prSet phldrT="[Text]"/>
      <dgm:spPr>
        <a:solidFill>
          <a:srgbClr val="00B050"/>
        </a:solidFill>
      </dgm:spPr>
      <dgm:t>
        <a:bodyPr/>
        <a:lstStyle/>
        <a:p>
          <a:r>
            <a:rPr lang="en-US" b="1" dirty="0">
              <a:solidFill>
                <a:schemeClr val="tx1"/>
              </a:solidFill>
            </a:rPr>
            <a:t>4.3.Conduction of independent audits</a:t>
          </a:r>
        </a:p>
      </dgm:t>
    </dgm:pt>
    <dgm:pt modelId="{FBF4FF71-D07E-41BA-B474-E8B4D86BB0F7}" type="parTrans" cxnId="{4D964BBC-06C8-490F-914A-18C7E95D1BD1}">
      <dgm:prSet/>
      <dgm:spPr/>
      <dgm:t>
        <a:bodyPr/>
        <a:lstStyle/>
        <a:p>
          <a:endParaRPr lang="en-US"/>
        </a:p>
      </dgm:t>
    </dgm:pt>
    <dgm:pt modelId="{6E958C00-2A57-46E9-8114-1E5F9787A67E}" type="sibTrans" cxnId="{4D964BBC-06C8-490F-914A-18C7E95D1BD1}">
      <dgm:prSet/>
      <dgm:spPr/>
      <dgm:t>
        <a:bodyPr/>
        <a:lstStyle/>
        <a:p>
          <a:endParaRPr lang="en-US"/>
        </a:p>
      </dgm:t>
    </dgm:pt>
    <dgm:pt modelId="{DA376E89-25E6-4709-9EAE-0E93C84E6AE3}">
      <dgm:prSet phldrT="[Text]"/>
      <dgm:spPr/>
      <dgm:t>
        <a:bodyPr/>
        <a:lstStyle/>
        <a:p>
          <a:r>
            <a:rPr lang="en-US" b="1" dirty="0">
              <a:hlinkClick xmlns:r="http://schemas.openxmlformats.org/officeDocument/2006/relationships" r:id="rId5" action="ppaction://hlinksldjump"/>
            </a:rPr>
            <a:t>Audit team  and plan</a:t>
          </a:r>
          <a:endParaRPr lang="en-US" b="1" dirty="0"/>
        </a:p>
      </dgm:t>
    </dgm:pt>
    <dgm:pt modelId="{13A359D9-CE33-4029-BF25-C4F441BA6BF5}" type="parTrans" cxnId="{792F263F-ACB5-4C2C-8666-977CC8FF1167}">
      <dgm:prSet/>
      <dgm:spPr/>
      <dgm:t>
        <a:bodyPr/>
        <a:lstStyle/>
        <a:p>
          <a:endParaRPr lang="en-US"/>
        </a:p>
      </dgm:t>
    </dgm:pt>
    <dgm:pt modelId="{E73B88C0-AD54-4E65-8296-EA9CA4D07BD7}" type="sibTrans" cxnId="{792F263F-ACB5-4C2C-8666-977CC8FF1167}">
      <dgm:prSet/>
      <dgm:spPr/>
      <dgm:t>
        <a:bodyPr/>
        <a:lstStyle/>
        <a:p>
          <a:endParaRPr lang="en-US"/>
        </a:p>
      </dgm:t>
    </dgm:pt>
    <dgm:pt modelId="{3E46C5A2-3EDD-4186-8C9D-F29EFAAF780A}">
      <dgm:prSet phldrT="[Text]"/>
      <dgm:spPr/>
      <dgm:t>
        <a:bodyPr/>
        <a:lstStyle/>
        <a:p>
          <a:r>
            <a:rPr lang="en-US" b="1" dirty="0">
              <a:hlinkClick xmlns:r="http://schemas.openxmlformats.org/officeDocument/2006/relationships" r:id="rId6" action="ppaction://hlinksldjump"/>
            </a:rPr>
            <a:t>Audit conduction </a:t>
          </a:r>
          <a:endParaRPr lang="en-US" b="1" dirty="0"/>
        </a:p>
      </dgm:t>
    </dgm:pt>
    <dgm:pt modelId="{FD5E6930-C64F-4360-B89A-092CB32C78A1}" type="parTrans" cxnId="{6CF1A488-4704-44E3-A4C3-1F23468D58F6}">
      <dgm:prSet/>
      <dgm:spPr/>
      <dgm:t>
        <a:bodyPr/>
        <a:lstStyle/>
        <a:p>
          <a:endParaRPr lang="en-US"/>
        </a:p>
      </dgm:t>
    </dgm:pt>
    <dgm:pt modelId="{F1B66D04-D3EE-44AF-A0FF-5FC8C24D7901}" type="sibTrans" cxnId="{6CF1A488-4704-44E3-A4C3-1F23468D58F6}">
      <dgm:prSet/>
      <dgm:spPr/>
      <dgm:t>
        <a:bodyPr/>
        <a:lstStyle/>
        <a:p>
          <a:endParaRPr lang="en-US"/>
        </a:p>
      </dgm:t>
    </dgm:pt>
    <dgm:pt modelId="{04C9D7F2-1D90-4F57-AF40-B143AC600952}">
      <dgm:prSet phldrT="[Text]"/>
      <dgm:spPr/>
      <dgm:t>
        <a:bodyPr/>
        <a:lstStyle/>
        <a:p>
          <a:r>
            <a:rPr lang="en-US" b="1" dirty="0">
              <a:hlinkClick xmlns:r="http://schemas.openxmlformats.org/officeDocument/2006/relationships" r:id="rId7" action="ppaction://hlinksldjump"/>
            </a:rPr>
            <a:t>Selection of food safety system (HACCP, ISO 2200, IFST, …)</a:t>
          </a:r>
          <a:endParaRPr lang="en-US" b="1" dirty="0"/>
        </a:p>
      </dgm:t>
    </dgm:pt>
    <dgm:pt modelId="{1216B4CE-CC05-4F78-A0BC-57C455AE4ACF}" type="parTrans" cxnId="{98FA3BF0-B6CE-47F3-B2A8-B6C350388A98}">
      <dgm:prSet/>
      <dgm:spPr/>
      <dgm:t>
        <a:bodyPr/>
        <a:lstStyle/>
        <a:p>
          <a:endParaRPr lang="en-US"/>
        </a:p>
      </dgm:t>
    </dgm:pt>
    <dgm:pt modelId="{6EFF379F-431B-408F-9A26-6137CBDE9A3C}" type="sibTrans" cxnId="{98FA3BF0-B6CE-47F3-B2A8-B6C350388A98}">
      <dgm:prSet/>
      <dgm:spPr/>
      <dgm:t>
        <a:bodyPr/>
        <a:lstStyle/>
        <a:p>
          <a:endParaRPr lang="en-US"/>
        </a:p>
      </dgm:t>
    </dgm:pt>
    <dgm:pt modelId="{4BAC08F5-86DE-46C5-82A3-DCDD6814C231}">
      <dgm:prSet/>
      <dgm:spPr/>
      <dgm:t>
        <a:bodyPr/>
        <a:lstStyle/>
        <a:p>
          <a:r>
            <a:rPr lang="en-US" b="1" dirty="0">
              <a:hlinkClick xmlns:r="http://schemas.openxmlformats.org/officeDocument/2006/relationships" r:id="rId1" action="ppaction://hlinksldjump"/>
            </a:rPr>
            <a:t>Training of Food facilities</a:t>
          </a:r>
          <a:r>
            <a:rPr lang="ar-JO" b="1" dirty="0">
              <a:hlinkClick xmlns:r="http://schemas.openxmlformats.org/officeDocument/2006/relationships" r:id="rId1" action="ppaction://hlinksldjump"/>
            </a:rPr>
            <a:t> </a:t>
          </a:r>
          <a:r>
            <a:rPr lang="en-US" b="1" dirty="0">
              <a:hlinkClick xmlns:r="http://schemas.openxmlformats.org/officeDocument/2006/relationships" r:id="rId1" action="ppaction://hlinksldjump"/>
            </a:rPr>
            <a:t>staff and worker </a:t>
          </a:r>
          <a:endParaRPr lang="en-US" b="1" dirty="0"/>
        </a:p>
      </dgm:t>
    </dgm:pt>
    <dgm:pt modelId="{53C50234-E079-4E5C-93A5-2E239A0C6C55}" type="parTrans" cxnId="{3F542D9E-9F63-4078-B4EF-964B875C0660}">
      <dgm:prSet/>
      <dgm:spPr/>
      <dgm:t>
        <a:bodyPr/>
        <a:lstStyle/>
        <a:p>
          <a:endParaRPr lang="en-US"/>
        </a:p>
      </dgm:t>
    </dgm:pt>
    <dgm:pt modelId="{3D19B1B4-DF2D-412A-AB47-4127B71D0CA6}" type="sibTrans" cxnId="{3F542D9E-9F63-4078-B4EF-964B875C0660}">
      <dgm:prSet/>
      <dgm:spPr/>
      <dgm:t>
        <a:bodyPr/>
        <a:lstStyle/>
        <a:p>
          <a:endParaRPr lang="en-US"/>
        </a:p>
      </dgm:t>
    </dgm:pt>
    <dgm:pt modelId="{0A06B99C-1749-4E72-89F8-087FF8B1F5A4}">
      <dgm:prSet/>
      <dgm:spPr/>
      <dgm:t>
        <a:bodyPr/>
        <a:lstStyle/>
        <a:p>
          <a:r>
            <a:rPr lang="en-US" b="1" dirty="0">
              <a:hlinkClick xmlns:r="http://schemas.openxmlformats.org/officeDocument/2006/relationships" r:id="rId8" action="ppaction://hlinksldjump"/>
            </a:rPr>
            <a:t>Identify the team</a:t>
          </a:r>
          <a:endParaRPr lang="en-US" b="1" dirty="0"/>
        </a:p>
      </dgm:t>
    </dgm:pt>
    <dgm:pt modelId="{B058FB5D-0001-4239-84AA-DAB50E95938F}" type="parTrans" cxnId="{0B0BE796-6F65-41A6-9370-EEC07DC7DC59}">
      <dgm:prSet/>
      <dgm:spPr/>
      <dgm:t>
        <a:bodyPr/>
        <a:lstStyle/>
        <a:p>
          <a:endParaRPr lang="en-US"/>
        </a:p>
      </dgm:t>
    </dgm:pt>
    <dgm:pt modelId="{DF15F09A-B264-415E-B2C8-D50903B96874}" type="sibTrans" cxnId="{0B0BE796-6F65-41A6-9370-EEC07DC7DC59}">
      <dgm:prSet/>
      <dgm:spPr/>
      <dgm:t>
        <a:bodyPr/>
        <a:lstStyle/>
        <a:p>
          <a:endParaRPr lang="en-US"/>
        </a:p>
      </dgm:t>
    </dgm:pt>
    <dgm:pt modelId="{F744201B-071A-4342-AD88-200A4E63EF9B}">
      <dgm:prSet/>
      <dgm:spPr/>
      <dgm:t>
        <a:bodyPr/>
        <a:lstStyle/>
        <a:p>
          <a:r>
            <a:rPr lang="en-US" b="1" dirty="0">
              <a:hlinkClick xmlns:r="http://schemas.openxmlformats.org/officeDocument/2006/relationships" r:id="rId9" action="ppaction://hlinksldjump"/>
            </a:rPr>
            <a:t>Nonconformities identification   </a:t>
          </a:r>
          <a:endParaRPr lang="en-US" b="1" dirty="0"/>
        </a:p>
      </dgm:t>
    </dgm:pt>
    <dgm:pt modelId="{852F747C-4BE5-4C01-A77F-5724340E8023}" type="parTrans" cxnId="{7011F178-FC54-4A27-900B-390EE488A55A}">
      <dgm:prSet/>
      <dgm:spPr/>
      <dgm:t>
        <a:bodyPr/>
        <a:lstStyle/>
        <a:p>
          <a:endParaRPr lang="en-US"/>
        </a:p>
      </dgm:t>
    </dgm:pt>
    <dgm:pt modelId="{BE93C324-17EE-4943-B952-E5CFF049F81D}" type="sibTrans" cxnId="{7011F178-FC54-4A27-900B-390EE488A55A}">
      <dgm:prSet/>
      <dgm:spPr/>
      <dgm:t>
        <a:bodyPr/>
        <a:lstStyle/>
        <a:p>
          <a:endParaRPr lang="en-US"/>
        </a:p>
      </dgm:t>
    </dgm:pt>
    <dgm:pt modelId="{B020F250-B66C-48D0-A40C-5332A7A79B95}">
      <dgm:prSet custT="1"/>
      <dgm:spPr>
        <a:solidFill>
          <a:srgbClr val="00B050"/>
        </a:solidFill>
      </dgm:spPr>
      <dgm:t>
        <a:bodyPr/>
        <a:lstStyle/>
        <a:p>
          <a:r>
            <a:rPr lang="en-US" sz="1200" b="1" dirty="0">
              <a:solidFill>
                <a:schemeClr val="tx1"/>
              </a:solidFill>
            </a:rPr>
            <a:t>4.4.Establishment of possible corrective action</a:t>
          </a:r>
        </a:p>
        <a:p>
          <a:endParaRPr lang="en-US" sz="1000" dirty="0">
            <a:solidFill>
              <a:schemeClr val="tx1"/>
            </a:solidFill>
          </a:endParaRPr>
        </a:p>
        <a:p>
          <a:r>
            <a:rPr lang="en-US" sz="1000" dirty="0">
              <a:solidFill>
                <a:schemeClr val="tx1"/>
              </a:solidFill>
            </a:rPr>
            <a:t> </a:t>
          </a:r>
        </a:p>
      </dgm:t>
    </dgm:pt>
    <dgm:pt modelId="{1EFBC11F-85EB-4844-9355-E56ABC8C14B4}" type="parTrans" cxnId="{A39FEAED-C6C7-4089-A137-93609BF61A2C}">
      <dgm:prSet/>
      <dgm:spPr/>
      <dgm:t>
        <a:bodyPr/>
        <a:lstStyle/>
        <a:p>
          <a:endParaRPr lang="en-US"/>
        </a:p>
      </dgm:t>
    </dgm:pt>
    <dgm:pt modelId="{487501D3-144B-4168-AB98-217DCD1195CF}" type="sibTrans" cxnId="{A39FEAED-C6C7-4089-A137-93609BF61A2C}">
      <dgm:prSet/>
      <dgm:spPr/>
      <dgm:t>
        <a:bodyPr/>
        <a:lstStyle/>
        <a:p>
          <a:endParaRPr lang="en-US"/>
        </a:p>
      </dgm:t>
    </dgm:pt>
    <dgm:pt modelId="{BA374BF2-BD46-4847-BB80-E392608A5572}" type="pres">
      <dgm:prSet presAssocID="{01AC08C3-5CA4-4B0C-82AB-5DAA917A8D96}" presName="Name0" presStyleCnt="0">
        <dgm:presLayoutVars>
          <dgm:dir/>
          <dgm:animLvl val="lvl"/>
          <dgm:resizeHandles val="exact"/>
        </dgm:presLayoutVars>
      </dgm:prSet>
      <dgm:spPr/>
    </dgm:pt>
    <dgm:pt modelId="{96818108-4D1C-4F0C-9B54-AEB1ED6F6FE1}" type="pres">
      <dgm:prSet presAssocID="{B020F250-B66C-48D0-A40C-5332A7A79B95}" presName="boxAndChildren" presStyleCnt="0"/>
      <dgm:spPr/>
    </dgm:pt>
    <dgm:pt modelId="{ECB82CC7-9AAE-4157-8EC6-78694DC1C8D6}" type="pres">
      <dgm:prSet presAssocID="{B020F250-B66C-48D0-A40C-5332A7A79B95}" presName="parentTextBox" presStyleLbl="node1" presStyleIdx="0" presStyleCnt="4"/>
      <dgm:spPr/>
    </dgm:pt>
    <dgm:pt modelId="{0C8ABC65-BE8F-4835-BF8C-B7DC0C418FB6}" type="pres">
      <dgm:prSet presAssocID="{6E958C00-2A57-46E9-8114-1E5F9787A67E}" presName="sp" presStyleCnt="0"/>
      <dgm:spPr/>
    </dgm:pt>
    <dgm:pt modelId="{B275212B-3C14-48B1-A4E5-0F8AC9739CC4}" type="pres">
      <dgm:prSet presAssocID="{F69F2B94-78CE-4503-A135-9FCDD01521DE}" presName="arrowAndChildren" presStyleCnt="0"/>
      <dgm:spPr/>
    </dgm:pt>
    <dgm:pt modelId="{140D544D-02D0-448D-92B1-102395982808}" type="pres">
      <dgm:prSet presAssocID="{F69F2B94-78CE-4503-A135-9FCDD01521DE}" presName="parentTextArrow" presStyleLbl="node1" presStyleIdx="0" presStyleCnt="4"/>
      <dgm:spPr/>
    </dgm:pt>
    <dgm:pt modelId="{A3F80189-757A-4EC0-922D-C2281C69CE79}" type="pres">
      <dgm:prSet presAssocID="{F69F2B94-78CE-4503-A135-9FCDD01521DE}" presName="arrow" presStyleLbl="node1" presStyleIdx="1" presStyleCnt="4" custLinFactNeighborX="237" custLinFactNeighborY="89"/>
      <dgm:spPr/>
    </dgm:pt>
    <dgm:pt modelId="{EF54EBB9-0687-4518-9935-9B06E08BA895}" type="pres">
      <dgm:prSet presAssocID="{F69F2B94-78CE-4503-A135-9FCDD01521DE}" presName="descendantArrow" presStyleCnt="0"/>
      <dgm:spPr/>
    </dgm:pt>
    <dgm:pt modelId="{E0AFB86B-08A0-497F-B837-032DA866D77D}" type="pres">
      <dgm:prSet presAssocID="{DA376E89-25E6-4709-9EAE-0E93C84E6AE3}" presName="childTextArrow" presStyleLbl="fgAccFollowNode1" presStyleIdx="0" presStyleCnt="10" custLinFactNeighborX="-147" custLinFactNeighborY="-2770">
        <dgm:presLayoutVars>
          <dgm:bulletEnabled val="1"/>
        </dgm:presLayoutVars>
      </dgm:prSet>
      <dgm:spPr/>
    </dgm:pt>
    <dgm:pt modelId="{99FB19AA-6B85-4AD6-93E3-534150879ADD}" type="pres">
      <dgm:prSet presAssocID="{3E46C5A2-3EDD-4186-8C9D-F29EFAAF780A}" presName="childTextArrow" presStyleLbl="fgAccFollowNode1" presStyleIdx="1" presStyleCnt="10">
        <dgm:presLayoutVars>
          <dgm:bulletEnabled val="1"/>
        </dgm:presLayoutVars>
      </dgm:prSet>
      <dgm:spPr/>
    </dgm:pt>
    <dgm:pt modelId="{4FE56E90-8AA5-4E08-8A3D-F362917E1267}" type="pres">
      <dgm:prSet presAssocID="{F744201B-071A-4342-AD88-200A4E63EF9B}" presName="childTextArrow" presStyleLbl="fgAccFollowNode1" presStyleIdx="2" presStyleCnt="10">
        <dgm:presLayoutVars>
          <dgm:bulletEnabled val="1"/>
        </dgm:presLayoutVars>
      </dgm:prSet>
      <dgm:spPr/>
    </dgm:pt>
    <dgm:pt modelId="{4217A536-8DCD-46C8-9FB9-43C0ED6CFDA6}" type="pres">
      <dgm:prSet presAssocID="{CC3F6644-26D5-4E8A-A736-9CB66BE7B640}" presName="sp" presStyleCnt="0"/>
      <dgm:spPr/>
    </dgm:pt>
    <dgm:pt modelId="{3668CA2C-3883-4943-916C-0C480BE8747E}" type="pres">
      <dgm:prSet presAssocID="{5C88B74D-660D-455D-9C12-5B9BF49191BB}" presName="arrowAndChildren" presStyleCnt="0"/>
      <dgm:spPr/>
    </dgm:pt>
    <dgm:pt modelId="{73376A39-2991-4C58-962A-19EA9FCFF01E}" type="pres">
      <dgm:prSet presAssocID="{5C88B74D-660D-455D-9C12-5B9BF49191BB}" presName="parentTextArrow" presStyleLbl="node1" presStyleIdx="1" presStyleCnt="4"/>
      <dgm:spPr/>
    </dgm:pt>
    <dgm:pt modelId="{81F58C7A-5D51-4CE7-9A03-0C39E3FA8B0C}" type="pres">
      <dgm:prSet presAssocID="{5C88B74D-660D-455D-9C12-5B9BF49191BB}" presName="arrow" presStyleLbl="node1" presStyleIdx="2" presStyleCnt="4"/>
      <dgm:spPr/>
    </dgm:pt>
    <dgm:pt modelId="{F67D9E0C-3E7D-4AD9-BEF8-AA51A5E0F3DC}" type="pres">
      <dgm:prSet presAssocID="{5C88B74D-660D-455D-9C12-5B9BF49191BB}" presName="descendantArrow" presStyleCnt="0"/>
      <dgm:spPr/>
    </dgm:pt>
    <dgm:pt modelId="{FA515015-8AE0-4403-B786-32E7E7B73C0E}" type="pres">
      <dgm:prSet presAssocID="{B6518C47-261D-4948-99D0-219F75D3D4CC}" presName="childTextArrow" presStyleLbl="fgAccFollowNode1" presStyleIdx="3" presStyleCnt="10">
        <dgm:presLayoutVars>
          <dgm:bulletEnabled val="1"/>
        </dgm:presLayoutVars>
      </dgm:prSet>
      <dgm:spPr/>
    </dgm:pt>
    <dgm:pt modelId="{96D78420-1FF7-4112-B034-E3E0295CBBAD}" type="pres">
      <dgm:prSet presAssocID="{4BAC08F5-86DE-46C5-82A3-DCDD6814C231}" presName="childTextArrow" presStyleLbl="fgAccFollowNode1" presStyleIdx="4" presStyleCnt="10">
        <dgm:presLayoutVars>
          <dgm:bulletEnabled val="1"/>
        </dgm:presLayoutVars>
      </dgm:prSet>
      <dgm:spPr/>
    </dgm:pt>
    <dgm:pt modelId="{DE967031-2E80-45D0-A418-579A804C5016}" type="pres">
      <dgm:prSet presAssocID="{0A06B99C-1749-4E72-89F8-087FF8B1F5A4}" presName="childTextArrow" presStyleLbl="fgAccFollowNode1" presStyleIdx="5" presStyleCnt="10">
        <dgm:presLayoutVars>
          <dgm:bulletEnabled val="1"/>
        </dgm:presLayoutVars>
      </dgm:prSet>
      <dgm:spPr/>
    </dgm:pt>
    <dgm:pt modelId="{0225847F-0BDD-4CB8-AC0F-CD4BDBC6033A}" type="pres">
      <dgm:prSet presAssocID="{32CED074-06E9-4996-8ED7-4E13E90E796D}" presName="childTextArrow" presStyleLbl="fgAccFollowNode1" presStyleIdx="6" presStyleCnt="10">
        <dgm:presLayoutVars>
          <dgm:bulletEnabled val="1"/>
        </dgm:presLayoutVars>
      </dgm:prSet>
      <dgm:spPr/>
    </dgm:pt>
    <dgm:pt modelId="{C06F651E-312C-4A59-BB56-F41B225F7386}" type="pres">
      <dgm:prSet presAssocID="{FE6F1F2B-FC04-427F-9200-9805F9D2E744}" presName="sp" presStyleCnt="0"/>
      <dgm:spPr/>
    </dgm:pt>
    <dgm:pt modelId="{6F4AE067-C38C-44F0-8578-0CB89A9C270B}" type="pres">
      <dgm:prSet presAssocID="{91EF1B8D-5476-4A74-B696-C1924FCBDE43}" presName="arrowAndChildren" presStyleCnt="0"/>
      <dgm:spPr/>
    </dgm:pt>
    <dgm:pt modelId="{30347E36-80DD-44F1-8C52-33E7BA0A5BFA}" type="pres">
      <dgm:prSet presAssocID="{91EF1B8D-5476-4A74-B696-C1924FCBDE43}" presName="parentTextArrow" presStyleLbl="node1" presStyleIdx="2" presStyleCnt="4"/>
      <dgm:spPr/>
    </dgm:pt>
    <dgm:pt modelId="{41A93679-64A3-4850-B9CC-8FDD6439CC2B}" type="pres">
      <dgm:prSet presAssocID="{91EF1B8D-5476-4A74-B696-C1924FCBDE43}" presName="arrow" presStyleLbl="node1" presStyleIdx="3" presStyleCnt="4" custLinFactNeighborX="134" custLinFactNeighborY="-4682"/>
      <dgm:spPr/>
    </dgm:pt>
    <dgm:pt modelId="{0F0AB562-F6B9-429B-B32B-CC87B7E1DC3C}" type="pres">
      <dgm:prSet presAssocID="{91EF1B8D-5476-4A74-B696-C1924FCBDE43}" presName="descendantArrow" presStyleCnt="0"/>
      <dgm:spPr/>
    </dgm:pt>
    <dgm:pt modelId="{77BF3CCC-E0A3-4765-903B-1F5C6AC859A1}" type="pres">
      <dgm:prSet presAssocID="{2D5F4903-2D00-4DF4-B655-282FE0C9C936}" presName="childTextArrow" presStyleLbl="fgAccFollowNode1" presStyleIdx="7" presStyleCnt="10">
        <dgm:presLayoutVars>
          <dgm:bulletEnabled val="1"/>
        </dgm:presLayoutVars>
      </dgm:prSet>
      <dgm:spPr/>
    </dgm:pt>
    <dgm:pt modelId="{2A951163-BAC7-4BD3-9CE0-7E79B16ADD91}" type="pres">
      <dgm:prSet presAssocID="{205CB600-02DB-424E-8B17-1A0BDEFB2341}" presName="childTextArrow" presStyleLbl="fgAccFollowNode1" presStyleIdx="8" presStyleCnt="10">
        <dgm:presLayoutVars>
          <dgm:bulletEnabled val="1"/>
        </dgm:presLayoutVars>
      </dgm:prSet>
      <dgm:spPr/>
    </dgm:pt>
    <dgm:pt modelId="{CBA1EFB1-D3DB-43ED-BE86-2991AFBC7E83}" type="pres">
      <dgm:prSet presAssocID="{04C9D7F2-1D90-4F57-AF40-B143AC600952}" presName="childTextArrow" presStyleLbl="fgAccFollowNode1" presStyleIdx="9" presStyleCnt="10">
        <dgm:presLayoutVars>
          <dgm:bulletEnabled val="1"/>
        </dgm:presLayoutVars>
      </dgm:prSet>
      <dgm:spPr/>
    </dgm:pt>
  </dgm:ptLst>
  <dgm:cxnLst>
    <dgm:cxn modelId="{FF204F05-E788-4769-9B5C-1CE212C9C5B3}" type="presOf" srcId="{3E46C5A2-3EDD-4186-8C9D-F29EFAAF780A}" destId="{99FB19AA-6B85-4AD6-93E3-534150879ADD}" srcOrd="0" destOrd="0" presId="urn:microsoft.com/office/officeart/2005/8/layout/process4"/>
    <dgm:cxn modelId="{B2F19A0B-EA3E-41AF-8E7A-2271CF9A1E52}" type="presOf" srcId="{2D5F4903-2D00-4DF4-B655-282FE0C9C936}" destId="{77BF3CCC-E0A3-4765-903B-1F5C6AC859A1}" srcOrd="0" destOrd="0" presId="urn:microsoft.com/office/officeart/2005/8/layout/process4"/>
    <dgm:cxn modelId="{12A25318-F18F-4042-BF90-43925317A764}" type="presOf" srcId="{B6518C47-261D-4948-99D0-219F75D3D4CC}" destId="{FA515015-8AE0-4403-B786-32E7E7B73C0E}" srcOrd="0" destOrd="0" presId="urn:microsoft.com/office/officeart/2005/8/layout/process4"/>
    <dgm:cxn modelId="{17F71720-6C13-4E64-93E6-4DAD0FD9339B}" type="presOf" srcId="{F744201B-071A-4342-AD88-200A4E63EF9B}" destId="{4FE56E90-8AA5-4E08-8A3D-F362917E1267}" srcOrd="0" destOrd="0" presId="urn:microsoft.com/office/officeart/2005/8/layout/process4"/>
    <dgm:cxn modelId="{B5136821-8B71-4CA5-8BF2-BAEDB856C211}" type="presOf" srcId="{B020F250-B66C-48D0-A40C-5332A7A79B95}" destId="{ECB82CC7-9AAE-4157-8EC6-78694DC1C8D6}" srcOrd="0" destOrd="0" presId="urn:microsoft.com/office/officeart/2005/8/layout/process4"/>
    <dgm:cxn modelId="{71564927-F953-429E-AEE9-9BC691E4BFA4}" srcId="{01AC08C3-5CA4-4B0C-82AB-5DAA917A8D96}" destId="{91EF1B8D-5476-4A74-B696-C1924FCBDE43}" srcOrd="0" destOrd="0" parTransId="{EB3036BD-37B8-439B-9E03-00B7DF47D5B2}" sibTransId="{FE6F1F2B-FC04-427F-9200-9805F9D2E744}"/>
    <dgm:cxn modelId="{13BC5634-AD6E-4E0B-A1CD-9C63BC89C7C8}" type="presOf" srcId="{5C88B74D-660D-455D-9C12-5B9BF49191BB}" destId="{81F58C7A-5D51-4CE7-9A03-0C39E3FA8B0C}" srcOrd="1" destOrd="0" presId="urn:microsoft.com/office/officeart/2005/8/layout/process4"/>
    <dgm:cxn modelId="{2BBF213D-336D-4FC4-8A84-C875183E95C6}" type="presOf" srcId="{91EF1B8D-5476-4A74-B696-C1924FCBDE43}" destId="{30347E36-80DD-44F1-8C52-33E7BA0A5BFA}" srcOrd="0" destOrd="0" presId="urn:microsoft.com/office/officeart/2005/8/layout/process4"/>
    <dgm:cxn modelId="{792F263F-ACB5-4C2C-8666-977CC8FF1167}" srcId="{F69F2B94-78CE-4503-A135-9FCDD01521DE}" destId="{DA376E89-25E6-4709-9EAE-0E93C84E6AE3}" srcOrd="0" destOrd="0" parTransId="{13A359D9-CE33-4029-BF25-C4F441BA6BF5}" sibTransId="{E73B88C0-AD54-4E65-8296-EA9CA4D07BD7}"/>
    <dgm:cxn modelId="{3C6D2D5C-01D9-41A9-895B-0291C69B246E}" type="presOf" srcId="{01AC08C3-5CA4-4B0C-82AB-5DAA917A8D96}" destId="{BA374BF2-BD46-4847-BB80-E392608A5572}" srcOrd="0" destOrd="0" presId="urn:microsoft.com/office/officeart/2005/8/layout/process4"/>
    <dgm:cxn modelId="{5F8C464C-1304-493C-B7A6-5F2C39F480E7}" srcId="{5C88B74D-660D-455D-9C12-5B9BF49191BB}" destId="{B6518C47-261D-4948-99D0-219F75D3D4CC}" srcOrd="0" destOrd="0" parTransId="{B463C556-A12E-457F-9024-EFA88F0175AC}" sibTransId="{65996825-948D-4328-AE9B-9804BA04017A}"/>
    <dgm:cxn modelId="{C5E9456F-B730-465E-87B1-2424397F7B3C}" type="presOf" srcId="{91EF1B8D-5476-4A74-B696-C1924FCBDE43}" destId="{41A93679-64A3-4850-B9CC-8FDD6439CC2B}" srcOrd="1" destOrd="0" presId="urn:microsoft.com/office/officeart/2005/8/layout/process4"/>
    <dgm:cxn modelId="{D5B09977-D04F-4E74-B882-F4C89D941340}" srcId="{91EF1B8D-5476-4A74-B696-C1924FCBDE43}" destId="{205CB600-02DB-424E-8B17-1A0BDEFB2341}" srcOrd="1" destOrd="0" parTransId="{7E9F7B06-9502-4681-9880-8AC65E67A3A9}" sibTransId="{B10B6B0A-9DDC-4903-A278-AC1ED95D3159}"/>
    <dgm:cxn modelId="{7011F178-FC54-4A27-900B-390EE488A55A}" srcId="{F69F2B94-78CE-4503-A135-9FCDD01521DE}" destId="{F744201B-071A-4342-AD88-200A4E63EF9B}" srcOrd="2" destOrd="0" parTransId="{852F747C-4BE5-4C01-A77F-5724340E8023}" sibTransId="{BE93C324-17EE-4943-B952-E5CFF049F81D}"/>
    <dgm:cxn modelId="{6CF1A488-4704-44E3-A4C3-1F23468D58F6}" srcId="{F69F2B94-78CE-4503-A135-9FCDD01521DE}" destId="{3E46C5A2-3EDD-4186-8C9D-F29EFAAF780A}" srcOrd="1" destOrd="0" parTransId="{FD5E6930-C64F-4360-B89A-092CB32C78A1}" sibTransId="{F1B66D04-D3EE-44AF-A0FF-5FC8C24D7901}"/>
    <dgm:cxn modelId="{BE9D5C91-C756-42DC-B49F-268B9A2EDE5C}" type="presOf" srcId="{F69F2B94-78CE-4503-A135-9FCDD01521DE}" destId="{A3F80189-757A-4EC0-922D-C2281C69CE79}" srcOrd="1" destOrd="0" presId="urn:microsoft.com/office/officeart/2005/8/layout/process4"/>
    <dgm:cxn modelId="{804C5E93-2851-43F3-965E-2197BCB8FA74}" type="presOf" srcId="{205CB600-02DB-424E-8B17-1A0BDEFB2341}" destId="{2A951163-BAC7-4BD3-9CE0-7E79B16ADD91}" srcOrd="0" destOrd="0" presId="urn:microsoft.com/office/officeart/2005/8/layout/process4"/>
    <dgm:cxn modelId="{0B0BE796-6F65-41A6-9370-EEC07DC7DC59}" srcId="{5C88B74D-660D-455D-9C12-5B9BF49191BB}" destId="{0A06B99C-1749-4E72-89F8-087FF8B1F5A4}" srcOrd="2" destOrd="0" parTransId="{B058FB5D-0001-4239-84AA-DAB50E95938F}" sibTransId="{DF15F09A-B264-415E-B2C8-D50903B96874}"/>
    <dgm:cxn modelId="{3F542D9E-9F63-4078-B4EF-964B875C0660}" srcId="{5C88B74D-660D-455D-9C12-5B9BF49191BB}" destId="{4BAC08F5-86DE-46C5-82A3-DCDD6814C231}" srcOrd="1" destOrd="0" parTransId="{53C50234-E079-4E5C-93A5-2E239A0C6C55}" sibTransId="{3D19B1B4-DF2D-412A-AB47-4127B71D0CA6}"/>
    <dgm:cxn modelId="{AB00F7A1-A1E5-4CC9-80EC-3131D3F9DF56}" type="presOf" srcId="{32CED074-06E9-4996-8ED7-4E13E90E796D}" destId="{0225847F-0BDD-4CB8-AC0F-CD4BDBC6033A}" srcOrd="0" destOrd="0" presId="urn:microsoft.com/office/officeart/2005/8/layout/process4"/>
    <dgm:cxn modelId="{A64469AB-AE9F-4D44-B5CA-701E092D5291}" srcId="{5C88B74D-660D-455D-9C12-5B9BF49191BB}" destId="{32CED074-06E9-4996-8ED7-4E13E90E796D}" srcOrd="3" destOrd="0" parTransId="{DB9D1C1D-6E89-4356-8FEC-38B570E8C4A3}" sibTransId="{A6EC8FAC-72F6-4D8B-9A3B-88BCCD699356}"/>
    <dgm:cxn modelId="{E3E53EAF-F840-4499-8401-BA0349959F3F}" srcId="{91EF1B8D-5476-4A74-B696-C1924FCBDE43}" destId="{2D5F4903-2D00-4DF4-B655-282FE0C9C936}" srcOrd="0" destOrd="0" parTransId="{EFB4FA27-E0E2-4B42-B4EA-64B0AFF2B367}" sibTransId="{7B9650A3-2F7D-489E-B7FB-41E00697F7D0}"/>
    <dgm:cxn modelId="{0808B1B9-DDE8-4E29-8D00-CADE376F025F}" type="presOf" srcId="{5C88B74D-660D-455D-9C12-5B9BF49191BB}" destId="{73376A39-2991-4C58-962A-19EA9FCFF01E}" srcOrd="0" destOrd="0" presId="urn:microsoft.com/office/officeart/2005/8/layout/process4"/>
    <dgm:cxn modelId="{4D964BBC-06C8-490F-914A-18C7E95D1BD1}" srcId="{01AC08C3-5CA4-4B0C-82AB-5DAA917A8D96}" destId="{F69F2B94-78CE-4503-A135-9FCDD01521DE}" srcOrd="2" destOrd="0" parTransId="{FBF4FF71-D07E-41BA-B474-E8B4D86BB0F7}" sibTransId="{6E958C00-2A57-46E9-8114-1E5F9787A67E}"/>
    <dgm:cxn modelId="{76AA74CC-6C76-4EA3-B96E-6145BFB632C7}" srcId="{01AC08C3-5CA4-4B0C-82AB-5DAA917A8D96}" destId="{5C88B74D-660D-455D-9C12-5B9BF49191BB}" srcOrd="1" destOrd="0" parTransId="{33F65F81-8CE3-4851-957C-8A9DB2E1E412}" sibTransId="{CC3F6644-26D5-4E8A-A736-9CB66BE7B640}"/>
    <dgm:cxn modelId="{E33589D1-C315-451B-873E-A3576B96A7F0}" type="presOf" srcId="{F69F2B94-78CE-4503-A135-9FCDD01521DE}" destId="{140D544D-02D0-448D-92B1-102395982808}" srcOrd="0" destOrd="0" presId="urn:microsoft.com/office/officeart/2005/8/layout/process4"/>
    <dgm:cxn modelId="{C1797FD2-1251-484D-91D4-B2683FD0947E}" type="presOf" srcId="{4BAC08F5-86DE-46C5-82A3-DCDD6814C231}" destId="{96D78420-1FF7-4112-B034-E3E0295CBBAD}" srcOrd="0" destOrd="0" presId="urn:microsoft.com/office/officeart/2005/8/layout/process4"/>
    <dgm:cxn modelId="{081BD6E6-B6FE-4C91-BB93-5184B44A078D}" type="presOf" srcId="{04C9D7F2-1D90-4F57-AF40-B143AC600952}" destId="{CBA1EFB1-D3DB-43ED-BE86-2991AFBC7E83}" srcOrd="0" destOrd="0" presId="urn:microsoft.com/office/officeart/2005/8/layout/process4"/>
    <dgm:cxn modelId="{A39FEAED-C6C7-4089-A137-93609BF61A2C}" srcId="{01AC08C3-5CA4-4B0C-82AB-5DAA917A8D96}" destId="{B020F250-B66C-48D0-A40C-5332A7A79B95}" srcOrd="3" destOrd="0" parTransId="{1EFBC11F-85EB-4844-9355-E56ABC8C14B4}" sibTransId="{487501D3-144B-4168-AB98-217DCD1195CF}"/>
    <dgm:cxn modelId="{98FA3BF0-B6CE-47F3-B2A8-B6C350388A98}" srcId="{91EF1B8D-5476-4A74-B696-C1924FCBDE43}" destId="{04C9D7F2-1D90-4F57-AF40-B143AC600952}" srcOrd="2" destOrd="0" parTransId="{1216B4CE-CC05-4F78-A0BC-57C455AE4ACF}" sibTransId="{6EFF379F-431B-408F-9A26-6137CBDE9A3C}"/>
    <dgm:cxn modelId="{D0D9A4F2-B21C-44CB-90AB-5798E9EEE4FB}" type="presOf" srcId="{DA376E89-25E6-4709-9EAE-0E93C84E6AE3}" destId="{E0AFB86B-08A0-497F-B837-032DA866D77D}" srcOrd="0" destOrd="0" presId="urn:microsoft.com/office/officeart/2005/8/layout/process4"/>
    <dgm:cxn modelId="{BC053CFE-E78B-43C2-88BF-A35B59679BBA}" type="presOf" srcId="{0A06B99C-1749-4E72-89F8-087FF8B1F5A4}" destId="{DE967031-2E80-45D0-A418-579A804C5016}" srcOrd="0" destOrd="0" presId="urn:microsoft.com/office/officeart/2005/8/layout/process4"/>
    <dgm:cxn modelId="{996F0F25-26B3-4A3C-BC9B-98BAE65E108B}" type="presParOf" srcId="{BA374BF2-BD46-4847-BB80-E392608A5572}" destId="{96818108-4D1C-4F0C-9B54-AEB1ED6F6FE1}" srcOrd="0" destOrd="0" presId="urn:microsoft.com/office/officeart/2005/8/layout/process4"/>
    <dgm:cxn modelId="{0CF9AE87-EC62-42D0-9B39-088E842C4BE4}" type="presParOf" srcId="{96818108-4D1C-4F0C-9B54-AEB1ED6F6FE1}" destId="{ECB82CC7-9AAE-4157-8EC6-78694DC1C8D6}" srcOrd="0" destOrd="0" presId="urn:microsoft.com/office/officeart/2005/8/layout/process4"/>
    <dgm:cxn modelId="{035282EB-44B3-4DFC-A15F-B7C8FF2E5649}" type="presParOf" srcId="{BA374BF2-BD46-4847-BB80-E392608A5572}" destId="{0C8ABC65-BE8F-4835-BF8C-B7DC0C418FB6}" srcOrd="1" destOrd="0" presId="urn:microsoft.com/office/officeart/2005/8/layout/process4"/>
    <dgm:cxn modelId="{DA478112-39C5-47BC-8833-384115C2478E}" type="presParOf" srcId="{BA374BF2-BD46-4847-BB80-E392608A5572}" destId="{B275212B-3C14-48B1-A4E5-0F8AC9739CC4}" srcOrd="2" destOrd="0" presId="urn:microsoft.com/office/officeart/2005/8/layout/process4"/>
    <dgm:cxn modelId="{FB4B576B-F6A7-49B0-AEDA-A1068B40CF34}" type="presParOf" srcId="{B275212B-3C14-48B1-A4E5-0F8AC9739CC4}" destId="{140D544D-02D0-448D-92B1-102395982808}" srcOrd="0" destOrd="0" presId="urn:microsoft.com/office/officeart/2005/8/layout/process4"/>
    <dgm:cxn modelId="{006CB644-7C60-4533-A61B-32EC33C05DA8}" type="presParOf" srcId="{B275212B-3C14-48B1-A4E5-0F8AC9739CC4}" destId="{A3F80189-757A-4EC0-922D-C2281C69CE79}" srcOrd="1" destOrd="0" presId="urn:microsoft.com/office/officeart/2005/8/layout/process4"/>
    <dgm:cxn modelId="{1DC1BB55-58BC-4A5D-ABCF-A66874F81F6A}" type="presParOf" srcId="{B275212B-3C14-48B1-A4E5-0F8AC9739CC4}" destId="{EF54EBB9-0687-4518-9935-9B06E08BA895}" srcOrd="2" destOrd="0" presId="urn:microsoft.com/office/officeart/2005/8/layout/process4"/>
    <dgm:cxn modelId="{6537FC37-611A-48B8-BC26-FE79FC737C6E}" type="presParOf" srcId="{EF54EBB9-0687-4518-9935-9B06E08BA895}" destId="{E0AFB86B-08A0-497F-B837-032DA866D77D}" srcOrd="0" destOrd="0" presId="urn:microsoft.com/office/officeart/2005/8/layout/process4"/>
    <dgm:cxn modelId="{3600A60E-3D9F-4254-9A08-3C185AF37904}" type="presParOf" srcId="{EF54EBB9-0687-4518-9935-9B06E08BA895}" destId="{99FB19AA-6B85-4AD6-93E3-534150879ADD}" srcOrd="1" destOrd="0" presId="urn:microsoft.com/office/officeart/2005/8/layout/process4"/>
    <dgm:cxn modelId="{890B911D-AF83-4E48-BDB3-CBDDFF4B1E96}" type="presParOf" srcId="{EF54EBB9-0687-4518-9935-9B06E08BA895}" destId="{4FE56E90-8AA5-4E08-8A3D-F362917E1267}" srcOrd="2" destOrd="0" presId="urn:microsoft.com/office/officeart/2005/8/layout/process4"/>
    <dgm:cxn modelId="{D69A3CEC-89EA-4CF8-9D2A-A87953B95843}" type="presParOf" srcId="{BA374BF2-BD46-4847-BB80-E392608A5572}" destId="{4217A536-8DCD-46C8-9FB9-43C0ED6CFDA6}" srcOrd="3" destOrd="0" presId="urn:microsoft.com/office/officeart/2005/8/layout/process4"/>
    <dgm:cxn modelId="{1ED03987-6D6F-4CB4-9D2B-F7B1944866AC}" type="presParOf" srcId="{BA374BF2-BD46-4847-BB80-E392608A5572}" destId="{3668CA2C-3883-4943-916C-0C480BE8747E}" srcOrd="4" destOrd="0" presId="urn:microsoft.com/office/officeart/2005/8/layout/process4"/>
    <dgm:cxn modelId="{64C5EFB4-A8DA-4767-AC56-6ED2442B9961}" type="presParOf" srcId="{3668CA2C-3883-4943-916C-0C480BE8747E}" destId="{73376A39-2991-4C58-962A-19EA9FCFF01E}" srcOrd="0" destOrd="0" presId="urn:microsoft.com/office/officeart/2005/8/layout/process4"/>
    <dgm:cxn modelId="{87A9DFC8-0BB9-4F50-95C8-597C31033627}" type="presParOf" srcId="{3668CA2C-3883-4943-916C-0C480BE8747E}" destId="{81F58C7A-5D51-4CE7-9A03-0C39E3FA8B0C}" srcOrd="1" destOrd="0" presId="urn:microsoft.com/office/officeart/2005/8/layout/process4"/>
    <dgm:cxn modelId="{3663B4C7-DFB1-48B1-91F1-0F3FFA3DEEA3}" type="presParOf" srcId="{3668CA2C-3883-4943-916C-0C480BE8747E}" destId="{F67D9E0C-3E7D-4AD9-BEF8-AA51A5E0F3DC}" srcOrd="2" destOrd="0" presId="urn:microsoft.com/office/officeart/2005/8/layout/process4"/>
    <dgm:cxn modelId="{3D6A42D5-783D-495C-95ED-549D9CF57363}" type="presParOf" srcId="{F67D9E0C-3E7D-4AD9-BEF8-AA51A5E0F3DC}" destId="{FA515015-8AE0-4403-B786-32E7E7B73C0E}" srcOrd="0" destOrd="0" presId="urn:microsoft.com/office/officeart/2005/8/layout/process4"/>
    <dgm:cxn modelId="{2C52DA41-56E9-480F-AEB9-63666E30C72E}" type="presParOf" srcId="{F67D9E0C-3E7D-4AD9-BEF8-AA51A5E0F3DC}" destId="{96D78420-1FF7-4112-B034-E3E0295CBBAD}" srcOrd="1" destOrd="0" presId="urn:microsoft.com/office/officeart/2005/8/layout/process4"/>
    <dgm:cxn modelId="{624E36A4-5795-4EAA-8184-73C7DA983F06}" type="presParOf" srcId="{F67D9E0C-3E7D-4AD9-BEF8-AA51A5E0F3DC}" destId="{DE967031-2E80-45D0-A418-579A804C5016}" srcOrd="2" destOrd="0" presId="urn:microsoft.com/office/officeart/2005/8/layout/process4"/>
    <dgm:cxn modelId="{4A277C90-935D-48E9-AAAE-5132E016456C}" type="presParOf" srcId="{F67D9E0C-3E7D-4AD9-BEF8-AA51A5E0F3DC}" destId="{0225847F-0BDD-4CB8-AC0F-CD4BDBC6033A}" srcOrd="3" destOrd="0" presId="urn:microsoft.com/office/officeart/2005/8/layout/process4"/>
    <dgm:cxn modelId="{3D3A52D2-C69B-4B0C-9F7C-52D90740C0C3}" type="presParOf" srcId="{BA374BF2-BD46-4847-BB80-E392608A5572}" destId="{C06F651E-312C-4A59-BB56-F41B225F7386}" srcOrd="5" destOrd="0" presId="urn:microsoft.com/office/officeart/2005/8/layout/process4"/>
    <dgm:cxn modelId="{DCB5F31F-6540-4F0A-BD8D-530AD13670FD}" type="presParOf" srcId="{BA374BF2-BD46-4847-BB80-E392608A5572}" destId="{6F4AE067-C38C-44F0-8578-0CB89A9C270B}" srcOrd="6" destOrd="0" presId="urn:microsoft.com/office/officeart/2005/8/layout/process4"/>
    <dgm:cxn modelId="{B1C29EF7-BAB2-4E9A-9197-A2822F9DCB74}" type="presParOf" srcId="{6F4AE067-C38C-44F0-8578-0CB89A9C270B}" destId="{30347E36-80DD-44F1-8C52-33E7BA0A5BFA}" srcOrd="0" destOrd="0" presId="urn:microsoft.com/office/officeart/2005/8/layout/process4"/>
    <dgm:cxn modelId="{BAAD5504-278E-47CB-BD48-DD8C385BD72D}" type="presParOf" srcId="{6F4AE067-C38C-44F0-8578-0CB89A9C270B}" destId="{41A93679-64A3-4850-B9CC-8FDD6439CC2B}" srcOrd="1" destOrd="0" presId="urn:microsoft.com/office/officeart/2005/8/layout/process4"/>
    <dgm:cxn modelId="{BF83BFA7-983B-40A2-AD0F-58F66EBAFBA9}" type="presParOf" srcId="{6F4AE067-C38C-44F0-8578-0CB89A9C270B}" destId="{0F0AB562-F6B9-429B-B32B-CC87B7E1DC3C}" srcOrd="2" destOrd="0" presId="urn:microsoft.com/office/officeart/2005/8/layout/process4"/>
    <dgm:cxn modelId="{CA99022A-0FF4-4A4C-A465-DDD5BA3C4554}" type="presParOf" srcId="{0F0AB562-F6B9-429B-B32B-CC87B7E1DC3C}" destId="{77BF3CCC-E0A3-4765-903B-1F5C6AC859A1}" srcOrd="0" destOrd="0" presId="urn:microsoft.com/office/officeart/2005/8/layout/process4"/>
    <dgm:cxn modelId="{F3EF1499-584D-4D3A-ADC4-D0CB7EDC9D4E}" type="presParOf" srcId="{0F0AB562-F6B9-429B-B32B-CC87B7E1DC3C}" destId="{2A951163-BAC7-4BD3-9CE0-7E79B16ADD91}" srcOrd="1" destOrd="0" presId="urn:microsoft.com/office/officeart/2005/8/layout/process4"/>
    <dgm:cxn modelId="{2D09AA92-5CCC-4542-9358-4689F2EF8581}" type="presParOf" srcId="{0F0AB562-F6B9-429B-B32B-CC87B7E1DC3C}" destId="{CBA1EFB1-D3DB-43ED-BE86-2991AFBC7E83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B82CC7-9AAE-4157-8EC6-78694DC1C8D6}">
      <dsp:nvSpPr>
        <dsp:cNvPr id="0" name=""/>
        <dsp:cNvSpPr/>
      </dsp:nvSpPr>
      <dsp:spPr>
        <a:xfrm>
          <a:off x="0" y="3312527"/>
          <a:ext cx="8229600" cy="724699"/>
        </a:xfrm>
        <a:prstGeom prst="rect">
          <a:avLst/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1"/>
              </a:solidFill>
            </a:rPr>
            <a:t>4.4.Establishment of possible corrective action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 dirty="0">
            <a:solidFill>
              <a:schemeClr val="tx1"/>
            </a:solidFill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schemeClr val="tx1"/>
              </a:solidFill>
            </a:rPr>
            <a:t> </a:t>
          </a:r>
        </a:p>
      </dsp:txBody>
      <dsp:txXfrm>
        <a:off x="0" y="3312527"/>
        <a:ext cx="8229600" cy="724699"/>
      </dsp:txXfrm>
    </dsp:sp>
    <dsp:sp modelId="{A3F80189-757A-4EC0-922D-C2281C69CE79}">
      <dsp:nvSpPr>
        <dsp:cNvPr id="0" name=""/>
        <dsp:cNvSpPr/>
      </dsp:nvSpPr>
      <dsp:spPr>
        <a:xfrm rot="10800000">
          <a:off x="0" y="2209801"/>
          <a:ext cx="8229600" cy="1114588"/>
        </a:xfrm>
        <a:prstGeom prst="upArrowCallout">
          <a:avLst/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>
              <a:solidFill>
                <a:schemeClr val="tx1"/>
              </a:solidFill>
            </a:rPr>
            <a:t>4.3.Conduction of independent audits</a:t>
          </a:r>
        </a:p>
      </dsp:txBody>
      <dsp:txXfrm rot="-10800000">
        <a:off x="0" y="2209801"/>
        <a:ext cx="8229600" cy="391220"/>
      </dsp:txXfrm>
    </dsp:sp>
    <dsp:sp modelId="{E0AFB86B-08A0-497F-B837-032DA866D77D}">
      <dsp:nvSpPr>
        <dsp:cNvPr id="0" name=""/>
        <dsp:cNvSpPr/>
      </dsp:nvSpPr>
      <dsp:spPr>
        <a:xfrm>
          <a:off x="0" y="2590798"/>
          <a:ext cx="2740521" cy="333261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hlinkClick xmlns:r="http://schemas.openxmlformats.org/officeDocument/2006/relationships" r:id="" action="ppaction://hlinksldjump"/>
            </a:rPr>
            <a:t>Audit team  and plan</a:t>
          </a:r>
          <a:endParaRPr lang="en-US" sz="1000" b="1" kern="1200" dirty="0"/>
        </a:p>
      </dsp:txBody>
      <dsp:txXfrm>
        <a:off x="0" y="2590798"/>
        <a:ext cx="2740521" cy="333261"/>
      </dsp:txXfrm>
    </dsp:sp>
    <dsp:sp modelId="{99FB19AA-6B85-4AD6-93E3-534150879ADD}">
      <dsp:nvSpPr>
        <dsp:cNvPr id="0" name=""/>
        <dsp:cNvSpPr/>
      </dsp:nvSpPr>
      <dsp:spPr>
        <a:xfrm>
          <a:off x="2744539" y="2600029"/>
          <a:ext cx="2740521" cy="333261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hlinkClick xmlns:r="http://schemas.openxmlformats.org/officeDocument/2006/relationships" r:id="" action="ppaction://hlinksldjump"/>
            </a:rPr>
            <a:t>Audit conduction </a:t>
          </a:r>
          <a:endParaRPr lang="en-US" sz="1000" b="1" kern="1200" dirty="0"/>
        </a:p>
      </dsp:txBody>
      <dsp:txXfrm>
        <a:off x="2744539" y="2600029"/>
        <a:ext cx="2740521" cy="333261"/>
      </dsp:txXfrm>
    </dsp:sp>
    <dsp:sp modelId="{4FE56E90-8AA5-4E08-8A3D-F362917E1267}">
      <dsp:nvSpPr>
        <dsp:cNvPr id="0" name=""/>
        <dsp:cNvSpPr/>
      </dsp:nvSpPr>
      <dsp:spPr>
        <a:xfrm>
          <a:off x="5485060" y="2600029"/>
          <a:ext cx="2740521" cy="333261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hlinkClick xmlns:r="http://schemas.openxmlformats.org/officeDocument/2006/relationships" r:id="" action="ppaction://hlinksldjump"/>
            </a:rPr>
            <a:t>Nonconformities identification   </a:t>
          </a:r>
          <a:endParaRPr lang="en-US" sz="1000" b="1" kern="1200" dirty="0"/>
        </a:p>
      </dsp:txBody>
      <dsp:txXfrm>
        <a:off x="5485060" y="2600029"/>
        <a:ext cx="2740521" cy="333261"/>
      </dsp:txXfrm>
    </dsp:sp>
    <dsp:sp modelId="{81F58C7A-5D51-4CE7-9A03-0C39E3FA8B0C}">
      <dsp:nvSpPr>
        <dsp:cNvPr id="0" name=""/>
        <dsp:cNvSpPr/>
      </dsp:nvSpPr>
      <dsp:spPr>
        <a:xfrm rot="10800000">
          <a:off x="0" y="1105091"/>
          <a:ext cx="8229600" cy="1114588"/>
        </a:xfrm>
        <a:prstGeom prst="upArrowCallout">
          <a:avLst/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>
              <a:solidFill>
                <a:schemeClr val="tx1"/>
              </a:solidFill>
            </a:rPr>
            <a:t>4.2.Implementation of food safety and quality management systems</a:t>
          </a:r>
          <a:endParaRPr lang="en-US" sz="1300" b="1" kern="1200" dirty="0">
            <a:solidFill>
              <a:schemeClr val="tx1"/>
            </a:solidFill>
          </a:endParaRPr>
        </a:p>
      </dsp:txBody>
      <dsp:txXfrm rot="-10800000">
        <a:off x="0" y="1105091"/>
        <a:ext cx="8229600" cy="391220"/>
      </dsp:txXfrm>
    </dsp:sp>
    <dsp:sp modelId="{FA515015-8AE0-4403-B786-32E7E7B73C0E}">
      <dsp:nvSpPr>
        <dsp:cNvPr id="0" name=""/>
        <dsp:cNvSpPr/>
      </dsp:nvSpPr>
      <dsp:spPr>
        <a:xfrm>
          <a:off x="0" y="1496311"/>
          <a:ext cx="2057399" cy="333261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hlinkClick xmlns:r="http://schemas.openxmlformats.org/officeDocument/2006/relationships" r:id="" action="ppaction://hlinksldjump"/>
            </a:rPr>
            <a:t>Gap analysis against requirements </a:t>
          </a:r>
          <a:endParaRPr lang="en-US" sz="1000" b="1" kern="1200" dirty="0"/>
        </a:p>
      </dsp:txBody>
      <dsp:txXfrm>
        <a:off x="0" y="1496311"/>
        <a:ext cx="2057399" cy="333261"/>
      </dsp:txXfrm>
    </dsp:sp>
    <dsp:sp modelId="{96D78420-1FF7-4112-B034-E3E0295CBBAD}">
      <dsp:nvSpPr>
        <dsp:cNvPr id="0" name=""/>
        <dsp:cNvSpPr/>
      </dsp:nvSpPr>
      <dsp:spPr>
        <a:xfrm>
          <a:off x="2057400" y="1496311"/>
          <a:ext cx="2057399" cy="333261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hlinkClick xmlns:r="http://schemas.openxmlformats.org/officeDocument/2006/relationships" r:id="" action="ppaction://hlinksldjump"/>
            </a:rPr>
            <a:t>Training of Food facilities</a:t>
          </a:r>
          <a:r>
            <a:rPr lang="ar-JO" sz="1000" b="1" kern="1200" dirty="0">
              <a:hlinkClick xmlns:r="http://schemas.openxmlformats.org/officeDocument/2006/relationships" r:id="" action="ppaction://hlinksldjump"/>
            </a:rPr>
            <a:t> </a:t>
          </a:r>
          <a:r>
            <a:rPr lang="en-US" sz="1000" b="1" kern="1200" dirty="0">
              <a:hlinkClick xmlns:r="http://schemas.openxmlformats.org/officeDocument/2006/relationships" r:id="" action="ppaction://hlinksldjump"/>
            </a:rPr>
            <a:t>staff and worker </a:t>
          </a:r>
          <a:endParaRPr lang="en-US" sz="1000" b="1" kern="1200" dirty="0"/>
        </a:p>
      </dsp:txBody>
      <dsp:txXfrm>
        <a:off x="2057400" y="1496311"/>
        <a:ext cx="2057399" cy="333261"/>
      </dsp:txXfrm>
    </dsp:sp>
    <dsp:sp modelId="{DE967031-2E80-45D0-A418-579A804C5016}">
      <dsp:nvSpPr>
        <dsp:cNvPr id="0" name=""/>
        <dsp:cNvSpPr/>
      </dsp:nvSpPr>
      <dsp:spPr>
        <a:xfrm>
          <a:off x="4114800" y="1496311"/>
          <a:ext cx="2057399" cy="333261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hlinkClick xmlns:r="http://schemas.openxmlformats.org/officeDocument/2006/relationships" r:id="" action="ppaction://hlinksldjump"/>
            </a:rPr>
            <a:t>Identify the team</a:t>
          </a:r>
          <a:endParaRPr lang="en-US" sz="1000" b="1" kern="1200" dirty="0"/>
        </a:p>
      </dsp:txBody>
      <dsp:txXfrm>
        <a:off x="4114800" y="1496311"/>
        <a:ext cx="2057399" cy="333261"/>
      </dsp:txXfrm>
    </dsp:sp>
    <dsp:sp modelId="{0225847F-0BDD-4CB8-AC0F-CD4BDBC6033A}">
      <dsp:nvSpPr>
        <dsp:cNvPr id="0" name=""/>
        <dsp:cNvSpPr/>
      </dsp:nvSpPr>
      <dsp:spPr>
        <a:xfrm>
          <a:off x="6172199" y="1496311"/>
          <a:ext cx="2057399" cy="333261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hlinkClick xmlns:r="http://schemas.openxmlformats.org/officeDocument/2006/relationships" r:id="" action="ppaction://hlinksldjump"/>
            </a:rPr>
            <a:t>Fitting of the requirements</a:t>
          </a:r>
          <a:endParaRPr lang="en-US" sz="1000" b="1" kern="1200" dirty="0"/>
        </a:p>
      </dsp:txBody>
      <dsp:txXfrm>
        <a:off x="6172199" y="1496311"/>
        <a:ext cx="2057399" cy="333261"/>
      </dsp:txXfrm>
    </dsp:sp>
    <dsp:sp modelId="{41A93679-64A3-4850-B9CC-8FDD6439CC2B}">
      <dsp:nvSpPr>
        <dsp:cNvPr id="0" name=""/>
        <dsp:cNvSpPr/>
      </dsp:nvSpPr>
      <dsp:spPr>
        <a:xfrm rot="10800000">
          <a:off x="0" y="0"/>
          <a:ext cx="8229600" cy="1114588"/>
        </a:xfrm>
        <a:prstGeom prst="upArrowCallout">
          <a:avLst/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>
              <a:solidFill>
                <a:schemeClr val="tx1"/>
              </a:solidFill>
            </a:rPr>
            <a:t>4.1.Preparation of food safety management systems  </a:t>
          </a:r>
        </a:p>
      </dsp:txBody>
      <dsp:txXfrm rot="-10800000">
        <a:off x="0" y="0"/>
        <a:ext cx="8229600" cy="391220"/>
      </dsp:txXfrm>
    </dsp:sp>
    <dsp:sp modelId="{77BF3CCC-E0A3-4765-903B-1F5C6AC859A1}">
      <dsp:nvSpPr>
        <dsp:cNvPr id="0" name=""/>
        <dsp:cNvSpPr/>
      </dsp:nvSpPr>
      <dsp:spPr>
        <a:xfrm>
          <a:off x="4018" y="392593"/>
          <a:ext cx="2740521" cy="333261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hlinkClick xmlns:r="http://schemas.openxmlformats.org/officeDocument/2006/relationships" r:id="" action="ppaction://hlinksldjump"/>
            </a:rPr>
            <a:t>Training of partners staff </a:t>
          </a:r>
          <a:endParaRPr lang="en-US" sz="1000" b="1" kern="1200" dirty="0"/>
        </a:p>
      </dsp:txBody>
      <dsp:txXfrm>
        <a:off x="4018" y="392593"/>
        <a:ext cx="2740521" cy="333261"/>
      </dsp:txXfrm>
    </dsp:sp>
    <dsp:sp modelId="{2A951163-BAC7-4BD3-9CE0-7E79B16ADD91}">
      <dsp:nvSpPr>
        <dsp:cNvPr id="0" name=""/>
        <dsp:cNvSpPr/>
      </dsp:nvSpPr>
      <dsp:spPr>
        <a:xfrm>
          <a:off x="2744539" y="392593"/>
          <a:ext cx="2740521" cy="333261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hlinkClick xmlns:r="http://schemas.openxmlformats.org/officeDocument/2006/relationships" r:id="" action="ppaction://hlinksldjump"/>
            </a:rPr>
            <a:t>Selection of food industries and companies  </a:t>
          </a:r>
          <a:endParaRPr lang="en-US" sz="1000" b="1" kern="1200" dirty="0"/>
        </a:p>
      </dsp:txBody>
      <dsp:txXfrm>
        <a:off x="2744539" y="392593"/>
        <a:ext cx="2740521" cy="333261"/>
      </dsp:txXfrm>
    </dsp:sp>
    <dsp:sp modelId="{CBA1EFB1-D3DB-43ED-BE86-2991AFBC7E83}">
      <dsp:nvSpPr>
        <dsp:cNvPr id="0" name=""/>
        <dsp:cNvSpPr/>
      </dsp:nvSpPr>
      <dsp:spPr>
        <a:xfrm>
          <a:off x="5485060" y="392593"/>
          <a:ext cx="2740521" cy="333261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>
              <a:hlinkClick xmlns:r="http://schemas.openxmlformats.org/officeDocument/2006/relationships" r:id="" action="ppaction://hlinksldjump"/>
            </a:rPr>
            <a:t>Selection of food safety system (HACCP, ISO 2200, IFST, …)</a:t>
          </a:r>
          <a:endParaRPr lang="en-US" sz="1000" b="1" kern="1200" dirty="0"/>
        </a:p>
      </dsp:txBody>
      <dsp:txXfrm>
        <a:off x="5485060" y="392593"/>
        <a:ext cx="2740521" cy="3332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CF851-B11D-49F2-A78C-BB320A229AB3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0BFF0-935B-458D-BA7C-0177669AD23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268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69296-B181-4DBF-BEE7-167EBC30F281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3CF6C1-7467-444B-AA4C-033D8C66D2F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064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8962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673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8509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979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205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575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5307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9961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2802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3CF6C1-7467-444B-AA4C-033D8C66D2F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124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21804-E768-4A4C-9DCE-DB00C4BFFF72}" type="datetime1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028F1-925F-43B0-8E9E-BCBB503021EC}" type="datetime1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A2408-DC71-4F60-8F84-D832AE25077B}" type="datetime1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A2311-12E4-4567-928D-E23ED76CDD28}" type="datetime1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D5696-FFD4-4188-8C22-F05F9DB58739}" type="datetime1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E8DD5-10C0-498D-8B94-87802E17BE99}" type="datetime1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969BD-21AA-489F-BF53-80AAFF44B319}" type="datetime1">
              <a:rPr lang="en-US" smtClean="0"/>
              <a:t>1/22/2018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B2A36-6732-4B2D-BA98-4A3F212819B2}" type="datetime1">
              <a:rPr lang="en-US" smtClean="0"/>
              <a:t>1/22/2018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2B7B1-2AA8-45C8-A698-17FF74CE6382}" type="datetime1">
              <a:rPr lang="en-US" smtClean="0"/>
              <a:t>1/22/2018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174AC-DB2F-48FF-8D2D-2D986961164C}" type="datetime1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56374-C8C1-474A-87E3-884C0BA57ACD}" type="datetime1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9BAF-14C9-46D1-A134-703F5D4D61F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5C2D6-B30E-4290-88C2-58E5C60CEBAB}" type="datetime1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A9BAF-14C9-46D1-A134-703F5D4D61FE}" type="slidenum">
              <a:rPr lang="en-US" smtClean="0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.jpe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.jpe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.jpe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.jpe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.jpe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7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.jpe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13" Type="http://schemas.openxmlformats.org/officeDocument/2006/relationships/image" Target="../media/image4.png"/><Relationship Id="rId3" Type="http://schemas.openxmlformats.org/officeDocument/2006/relationships/diagramLayout" Target="../diagrams/layout1.xml"/><Relationship Id="rId7" Type="http://schemas.openxmlformats.org/officeDocument/2006/relationships/slide" Target="slide15.xml"/><Relationship Id="rId12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image" Target="../media/image3.png"/><Relationship Id="rId5" Type="http://schemas.openxmlformats.org/officeDocument/2006/relationships/diagramColors" Target="../diagrams/colors1.xml"/><Relationship Id="rId10" Type="http://schemas.openxmlformats.org/officeDocument/2006/relationships/image" Target="../media/image2.jpeg"/><Relationship Id="rId4" Type="http://schemas.openxmlformats.org/officeDocument/2006/relationships/diagramQuickStyle" Target="../diagrams/quickStyle1.xml"/><Relationship Id="rId9" Type="http://schemas.openxmlformats.org/officeDocument/2006/relationships/slide" Target="slide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438400"/>
            <a:ext cx="6400800" cy="1752600"/>
          </a:xfrm>
        </p:spPr>
        <p:txBody>
          <a:bodyPr>
            <a:normAutofit fontScale="92500" lnSpcReduction="10000"/>
          </a:bodyPr>
          <a:lstStyle/>
          <a:p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WP4: Pilot of implementation of food safety and quality management systems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dirty="0"/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060" y="52307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5889075"/>
            <a:ext cx="9144000" cy="968925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889075"/>
            <a:ext cx="4629150" cy="947022"/>
          </a:xfrm>
          <a:prstGeom prst="rect">
            <a:avLst/>
          </a:prstGeom>
          <a:noFill/>
        </p:spPr>
      </p:pic>
      <p:pic>
        <p:nvPicPr>
          <p:cNvPr id="7" name="Picture 6" descr="شعار المؤسسة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54287"/>
            <a:ext cx="733425" cy="68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Gap analysis : to identify what missing against to food safety management system </a:t>
            </a:r>
          </a:p>
          <a:p>
            <a:r>
              <a:rPr lang="en-US" dirty="0"/>
              <a:t>Develop a matrix </a:t>
            </a:r>
          </a:p>
          <a:p>
            <a:r>
              <a:rPr lang="en-US" dirty="0"/>
              <a:t>Who </a:t>
            </a:r>
            <a:r>
              <a:rPr lang="en-US" dirty="0">
                <a:hlinkClick r:id="rId2" action="ppaction://hlinksldjump"/>
              </a:rPr>
              <a:t>involve</a:t>
            </a:r>
            <a:r>
              <a:rPr lang="en-US" dirty="0"/>
              <a:t> 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0" y="5889075"/>
            <a:ext cx="9144000" cy="968925"/>
            <a:chOff x="0" y="5889075"/>
            <a:chExt cx="9144000" cy="968925"/>
          </a:xfrm>
        </p:grpSpPr>
        <p:pic>
          <p:nvPicPr>
            <p:cNvPr id="6" name="Picture 5" descr="footer 2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6005593"/>
              <a:ext cx="9144000" cy="852407"/>
            </a:xfrm>
            <a:prstGeom prst="rect">
              <a:avLst/>
            </a:prstGeom>
          </p:spPr>
        </p:pic>
        <p:pic>
          <p:nvPicPr>
            <p:cNvPr id="7" name="Picture 6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0" y="5889075"/>
              <a:ext cx="4629150" cy="947022"/>
            </a:xfrm>
            <a:prstGeom prst="rect">
              <a:avLst/>
            </a:prstGeom>
            <a:noFill/>
          </p:spPr>
        </p:pic>
      </p:grpSp>
      <p:pic>
        <p:nvPicPr>
          <p:cNvPr id="8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شعار المؤسسة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54287"/>
            <a:ext cx="733425" cy="68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1062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a team and their responsibility </a:t>
            </a:r>
          </a:p>
          <a:p>
            <a:pPr lvl="1"/>
            <a:r>
              <a:rPr lang="en-US" dirty="0"/>
              <a:t> Cross functional</a:t>
            </a:r>
          </a:p>
          <a:p>
            <a:pPr lvl="1"/>
            <a:r>
              <a:rPr lang="en-US" dirty="0"/>
              <a:t> Top management</a:t>
            </a:r>
          </a:p>
          <a:p>
            <a:pPr lvl="1"/>
            <a:r>
              <a:rPr lang="en-US" dirty="0"/>
              <a:t>Employees from the line</a:t>
            </a:r>
          </a:p>
          <a:p>
            <a:pPr lvl="1"/>
            <a:r>
              <a:rPr lang="en-US" dirty="0"/>
              <a:t>Team leader/ quality manager </a:t>
            </a:r>
          </a:p>
          <a:p>
            <a:pPr lvl="1"/>
            <a:r>
              <a:rPr lang="en-US" dirty="0"/>
              <a:t>Involve </a:t>
            </a:r>
            <a:r>
              <a:rPr lang="en-US" dirty="0">
                <a:hlinkClick r:id="rId2" action="ppaction://hlinksldjump"/>
              </a:rPr>
              <a:t>everyone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0" y="5889075"/>
            <a:ext cx="9144000" cy="968925"/>
            <a:chOff x="0" y="5889075"/>
            <a:chExt cx="9144000" cy="968925"/>
          </a:xfrm>
        </p:grpSpPr>
        <p:pic>
          <p:nvPicPr>
            <p:cNvPr id="6" name="Picture 5" descr="footer 2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6005593"/>
              <a:ext cx="9144000" cy="852407"/>
            </a:xfrm>
            <a:prstGeom prst="rect">
              <a:avLst/>
            </a:prstGeom>
          </p:spPr>
        </p:pic>
        <p:pic>
          <p:nvPicPr>
            <p:cNvPr id="7" name="Picture 6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0" y="5889075"/>
              <a:ext cx="4629150" cy="947022"/>
            </a:xfrm>
            <a:prstGeom prst="rect">
              <a:avLst/>
            </a:prstGeom>
            <a:noFill/>
          </p:spPr>
        </p:pic>
      </p:grpSp>
      <p:pic>
        <p:nvPicPr>
          <p:cNvPr id="8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شعار المؤسسة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54287"/>
            <a:ext cx="733425" cy="68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35860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Fitting the requirements</a:t>
            </a:r>
          </a:p>
          <a:p>
            <a:pPr lvl="1"/>
            <a:r>
              <a:rPr lang="en-US" dirty="0"/>
              <a:t>Getting team involve </a:t>
            </a:r>
          </a:p>
          <a:p>
            <a:pPr lvl="1"/>
            <a:r>
              <a:rPr lang="en-US" dirty="0"/>
              <a:t>Assign the responsibility</a:t>
            </a:r>
          </a:p>
          <a:p>
            <a:pPr lvl="1"/>
            <a:r>
              <a:rPr lang="en-US" dirty="0"/>
              <a:t> Establish documentation system  </a:t>
            </a:r>
          </a:p>
          <a:p>
            <a:pPr lvl="1"/>
            <a:r>
              <a:rPr lang="en-US" dirty="0"/>
              <a:t>Determine Time line  </a:t>
            </a:r>
          </a:p>
          <a:p>
            <a:pPr lvl="1"/>
            <a:r>
              <a:rPr lang="en-US" dirty="0"/>
              <a:t>Frequents meeting to follow their progress </a:t>
            </a:r>
          </a:p>
          <a:p>
            <a:pPr lvl="1"/>
            <a:r>
              <a:rPr lang="en-US" dirty="0"/>
              <a:t>Fulfill the regulatory </a:t>
            </a:r>
            <a:r>
              <a:rPr lang="en-US" dirty="0">
                <a:hlinkClick r:id="rId2" action="ppaction://hlinksldjump"/>
              </a:rPr>
              <a:t>requirements </a:t>
            </a:r>
            <a:endParaRPr lang="en-US" dirty="0"/>
          </a:p>
          <a:p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0" y="5889075"/>
            <a:ext cx="9144000" cy="968925"/>
            <a:chOff x="0" y="5889075"/>
            <a:chExt cx="9144000" cy="968925"/>
          </a:xfrm>
        </p:grpSpPr>
        <p:pic>
          <p:nvPicPr>
            <p:cNvPr id="6" name="Picture 5" descr="footer 2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6005593"/>
              <a:ext cx="9144000" cy="852407"/>
            </a:xfrm>
            <a:prstGeom prst="rect">
              <a:avLst/>
            </a:prstGeom>
          </p:spPr>
        </p:pic>
        <p:pic>
          <p:nvPicPr>
            <p:cNvPr id="7" name="Picture 6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0" y="5889075"/>
              <a:ext cx="4629150" cy="947022"/>
            </a:xfrm>
            <a:prstGeom prst="rect">
              <a:avLst/>
            </a:prstGeom>
            <a:noFill/>
          </p:spPr>
        </p:pic>
      </p:grpSp>
      <p:pic>
        <p:nvPicPr>
          <p:cNvPr id="8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شعار المؤسسة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54287"/>
            <a:ext cx="733425" cy="68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850364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Audit team and plan</a:t>
            </a:r>
          </a:p>
          <a:p>
            <a:pPr lvl="1"/>
            <a:r>
              <a:rPr lang="en-US" dirty="0"/>
              <a:t>Well trained </a:t>
            </a:r>
          </a:p>
          <a:p>
            <a:pPr lvl="1"/>
            <a:r>
              <a:rPr lang="en-US" dirty="0"/>
              <a:t>Communication skills</a:t>
            </a:r>
          </a:p>
          <a:p>
            <a:pPr lvl="1"/>
            <a:r>
              <a:rPr lang="en-US" dirty="0"/>
              <a:t>Lead auditor </a:t>
            </a:r>
          </a:p>
          <a:p>
            <a:pPr lvl="1"/>
            <a:r>
              <a:rPr lang="en-US" dirty="0"/>
              <a:t>Prepare a Checklist </a:t>
            </a:r>
          </a:p>
          <a:p>
            <a:pPr lvl="1"/>
            <a:r>
              <a:rPr lang="en-US" dirty="0"/>
              <a:t> Has the ability to Identify the nonconformities </a:t>
            </a:r>
          </a:p>
          <a:p>
            <a:pPr lvl="1"/>
            <a:r>
              <a:rPr lang="en-US" dirty="0">
                <a:hlinkClick r:id="rId2" action="ppaction://hlinksldjump"/>
              </a:rPr>
              <a:t>Documented </a:t>
            </a:r>
            <a:r>
              <a:rPr lang="en-US" dirty="0"/>
              <a:t> </a:t>
            </a:r>
          </a:p>
          <a:p>
            <a:pPr lvl="1"/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0" y="5889075"/>
            <a:ext cx="9144000" cy="968925"/>
            <a:chOff x="0" y="5889075"/>
            <a:chExt cx="9144000" cy="968925"/>
          </a:xfrm>
        </p:grpSpPr>
        <p:pic>
          <p:nvPicPr>
            <p:cNvPr id="6" name="Picture 5" descr="footer 2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6005593"/>
              <a:ext cx="9144000" cy="852407"/>
            </a:xfrm>
            <a:prstGeom prst="rect">
              <a:avLst/>
            </a:prstGeom>
          </p:spPr>
        </p:pic>
        <p:pic>
          <p:nvPicPr>
            <p:cNvPr id="7" name="Picture 6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0" y="5889075"/>
              <a:ext cx="4629150" cy="947022"/>
            </a:xfrm>
            <a:prstGeom prst="rect">
              <a:avLst/>
            </a:prstGeom>
            <a:noFill/>
          </p:spPr>
        </p:pic>
      </p:grpSp>
      <p:pic>
        <p:nvPicPr>
          <p:cNvPr id="8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شعار المؤسسة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54287"/>
            <a:ext cx="733425" cy="68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629784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Audit Conduction</a:t>
            </a:r>
          </a:p>
          <a:p>
            <a:pPr lvl="1"/>
            <a:r>
              <a:rPr lang="en-US" dirty="0"/>
              <a:t>Schedule &amp; duration</a:t>
            </a:r>
          </a:p>
          <a:p>
            <a:pPr lvl="1"/>
            <a:r>
              <a:rPr lang="en-US" dirty="0"/>
              <a:t>Checklist and forms</a:t>
            </a:r>
          </a:p>
          <a:p>
            <a:pPr lvl="1"/>
            <a:r>
              <a:rPr lang="en-US" dirty="0"/>
              <a:t>On site </a:t>
            </a:r>
          </a:p>
          <a:p>
            <a:pPr lvl="1"/>
            <a:r>
              <a:rPr lang="en-US" dirty="0"/>
              <a:t>Identify the nonconformities </a:t>
            </a:r>
          </a:p>
          <a:p>
            <a:pPr lvl="1"/>
            <a:r>
              <a:rPr lang="en-US" dirty="0">
                <a:hlinkClick r:id="rId2" action="ppaction://hlinksldjump"/>
              </a:rPr>
              <a:t>Reporting 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0" y="5889075"/>
            <a:ext cx="9144000" cy="968925"/>
            <a:chOff x="0" y="5889075"/>
            <a:chExt cx="9144000" cy="968925"/>
          </a:xfrm>
        </p:grpSpPr>
        <p:pic>
          <p:nvPicPr>
            <p:cNvPr id="6" name="Picture 5" descr="footer 2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6005593"/>
              <a:ext cx="9144000" cy="852407"/>
            </a:xfrm>
            <a:prstGeom prst="rect">
              <a:avLst/>
            </a:prstGeom>
          </p:spPr>
        </p:pic>
        <p:pic>
          <p:nvPicPr>
            <p:cNvPr id="7" name="Picture 6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0" y="5889075"/>
              <a:ext cx="4629150" cy="947022"/>
            </a:xfrm>
            <a:prstGeom prst="rect">
              <a:avLst/>
            </a:prstGeom>
            <a:noFill/>
          </p:spPr>
        </p:pic>
      </p:grpSp>
      <p:pic>
        <p:nvPicPr>
          <p:cNvPr id="8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شعار المؤسسة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54287"/>
            <a:ext cx="733425" cy="68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995265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05593"/>
            <a:ext cx="9144000" cy="852407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Corrective action</a:t>
            </a:r>
          </a:p>
          <a:p>
            <a:pPr lvl="1"/>
            <a:r>
              <a:rPr lang="en-US" dirty="0"/>
              <a:t>Identify corrective action </a:t>
            </a:r>
          </a:p>
          <a:p>
            <a:pPr lvl="1"/>
            <a:r>
              <a:rPr lang="en-US" dirty="0"/>
              <a:t>Implementation of corrective action</a:t>
            </a:r>
          </a:p>
          <a:p>
            <a:pPr lvl="1"/>
            <a:r>
              <a:rPr lang="en-US" dirty="0"/>
              <a:t>Monitoring and measure </a:t>
            </a:r>
          </a:p>
          <a:p>
            <a:pPr lvl="1"/>
            <a:r>
              <a:rPr lang="en-US" dirty="0"/>
              <a:t>Verification of corrective action and follow up to ensure continued </a:t>
            </a:r>
            <a:r>
              <a:rPr lang="en-US" dirty="0">
                <a:hlinkClick r:id="rId5" action="ppaction://hlinksldjump"/>
              </a:rPr>
              <a:t>effectiveness  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889075"/>
            <a:ext cx="4629150" cy="947022"/>
          </a:xfrm>
          <a:prstGeom prst="rect">
            <a:avLst/>
          </a:prstGeom>
          <a:noFill/>
        </p:spPr>
      </p:pic>
      <p:pic>
        <p:nvPicPr>
          <p:cNvPr id="8" name="Picture 7" descr="شعار المؤسسة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54287"/>
            <a:ext cx="733425" cy="685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شعار المؤسسة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57577"/>
            <a:ext cx="733425" cy="68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45830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88875"/>
          </a:xfrm>
        </p:spPr>
        <p:txBody>
          <a:bodyPr>
            <a:normAutofit fontScale="92500"/>
          </a:bodyPr>
          <a:lstStyle/>
          <a:p>
            <a:r>
              <a:rPr lang="en-US" dirty="0"/>
              <a:t>Non conformity : gap or breach of food safety system </a:t>
            </a:r>
          </a:p>
          <a:p>
            <a:r>
              <a:rPr lang="en-US" dirty="0"/>
              <a:t>Non conformities grading:</a:t>
            </a:r>
          </a:p>
          <a:p>
            <a:pPr lvl="1"/>
            <a:r>
              <a:rPr lang="en-US" dirty="0"/>
              <a:t>Minor Non Conformance - Failure to follow a system or process that </a:t>
            </a:r>
            <a:r>
              <a:rPr lang="en-US" dirty="0">
                <a:solidFill>
                  <a:srgbClr val="00B050"/>
                </a:solidFill>
              </a:rPr>
              <a:t>would not </a:t>
            </a:r>
            <a:r>
              <a:rPr lang="en-US" dirty="0"/>
              <a:t>lead to a food safety gap</a:t>
            </a:r>
          </a:p>
          <a:p>
            <a:pPr lvl="1"/>
            <a:r>
              <a:rPr lang="en-US" dirty="0"/>
              <a:t>Major Non Conformance - Failure of a system or process that </a:t>
            </a:r>
            <a:r>
              <a:rPr lang="en-US" dirty="0">
                <a:solidFill>
                  <a:srgbClr val="00B050"/>
                </a:solidFill>
              </a:rPr>
              <a:t>could</a:t>
            </a:r>
            <a:r>
              <a:rPr lang="en-US" dirty="0"/>
              <a:t> lead to a gap of food safety</a:t>
            </a:r>
          </a:p>
          <a:p>
            <a:pPr lvl="1"/>
            <a:r>
              <a:rPr lang="en-US" dirty="0"/>
              <a:t>Critical Non Conformance - Failure of a system or process that </a:t>
            </a:r>
            <a:r>
              <a:rPr lang="en-US" dirty="0">
                <a:solidFill>
                  <a:srgbClr val="00B050"/>
                </a:solidFill>
              </a:rPr>
              <a:t>has</a:t>
            </a:r>
            <a:r>
              <a:rPr lang="en-US" dirty="0"/>
              <a:t> lead to a gap of </a:t>
            </a:r>
            <a:r>
              <a:rPr lang="en-US" dirty="0">
                <a:hlinkClick r:id="rId2" action="ppaction://hlinksldjump"/>
              </a:rPr>
              <a:t>food safety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0" y="5889075"/>
            <a:ext cx="9144000" cy="968925"/>
            <a:chOff x="0" y="5889075"/>
            <a:chExt cx="9144000" cy="968925"/>
          </a:xfrm>
        </p:grpSpPr>
        <p:pic>
          <p:nvPicPr>
            <p:cNvPr id="6" name="Picture 5" descr="footer 2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6005593"/>
              <a:ext cx="9144000" cy="852407"/>
            </a:xfrm>
            <a:prstGeom prst="rect">
              <a:avLst/>
            </a:prstGeom>
          </p:spPr>
        </p:pic>
        <p:pic>
          <p:nvPicPr>
            <p:cNvPr id="7" name="Picture 6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0" y="5889075"/>
              <a:ext cx="4629150" cy="947022"/>
            </a:xfrm>
            <a:prstGeom prst="rect">
              <a:avLst/>
            </a:prstGeom>
            <a:noFill/>
          </p:spPr>
        </p:pic>
      </p:grpSp>
      <p:pic>
        <p:nvPicPr>
          <p:cNvPr id="8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شعار المؤسسة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54287"/>
            <a:ext cx="733425" cy="685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11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" y="152400"/>
            <a:ext cx="9121879" cy="1143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914580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Evaluation of corrective action :</a:t>
            </a:r>
          </a:p>
          <a:p>
            <a:r>
              <a:rPr lang="en-US" dirty="0"/>
              <a:t>Is the gap in food safety system has been closed or need implementation of another </a:t>
            </a:r>
            <a:r>
              <a:rPr lang="en-US" dirty="0">
                <a:hlinkClick r:id="rId2" action="ppaction://hlinksldjump"/>
              </a:rPr>
              <a:t>corrective action </a:t>
            </a:r>
            <a:r>
              <a:rPr lang="en-US" dirty="0"/>
              <a:t>?!</a:t>
            </a:r>
          </a:p>
        </p:txBody>
      </p:sp>
      <p:pic>
        <p:nvPicPr>
          <p:cNvPr id="5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grpSp>
        <p:nvGrpSpPr>
          <p:cNvPr id="6" name="Group 5"/>
          <p:cNvGrpSpPr/>
          <p:nvPr/>
        </p:nvGrpSpPr>
        <p:grpSpPr>
          <a:xfrm>
            <a:off x="0" y="5889075"/>
            <a:ext cx="9144000" cy="968925"/>
            <a:chOff x="0" y="5889075"/>
            <a:chExt cx="9144000" cy="968925"/>
          </a:xfrm>
        </p:grpSpPr>
        <p:pic>
          <p:nvPicPr>
            <p:cNvPr id="7" name="Picture 6" descr="footer 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6005593"/>
              <a:ext cx="9144000" cy="852407"/>
            </a:xfrm>
            <a:prstGeom prst="rect">
              <a:avLst/>
            </a:prstGeom>
          </p:spPr>
        </p:pic>
        <p:pic>
          <p:nvPicPr>
            <p:cNvPr id="8" name="Picture 7"/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0" y="5889075"/>
              <a:ext cx="4629150" cy="947022"/>
            </a:xfrm>
            <a:prstGeom prst="rect">
              <a:avLst/>
            </a:prstGeom>
            <a:noFill/>
          </p:spPr>
        </p:pic>
      </p:grpSp>
      <p:pic>
        <p:nvPicPr>
          <p:cNvPr id="9" name="Picture 8" descr="شعار المؤسسة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54287"/>
            <a:ext cx="733425" cy="68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135556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Selection of food safety system will depend on:</a:t>
            </a:r>
          </a:p>
          <a:p>
            <a:pPr lvl="1"/>
            <a:r>
              <a:rPr lang="en-US" dirty="0"/>
              <a:t>Company size</a:t>
            </a:r>
          </a:p>
          <a:p>
            <a:pPr lvl="1"/>
            <a:r>
              <a:rPr lang="en-US" dirty="0"/>
              <a:t>Company resources </a:t>
            </a:r>
          </a:p>
          <a:p>
            <a:pPr lvl="1"/>
            <a:r>
              <a:rPr lang="en-US" dirty="0"/>
              <a:t>Existing  quality system</a:t>
            </a:r>
          </a:p>
          <a:p>
            <a:pPr lvl="1"/>
            <a:r>
              <a:rPr lang="en-US" dirty="0"/>
              <a:t>Products type &amp; production line  </a:t>
            </a:r>
            <a:endParaRPr lang="ar-JO" dirty="0"/>
          </a:p>
          <a:p>
            <a:pPr lvl="1"/>
            <a:r>
              <a:rPr lang="en-US" dirty="0">
                <a:hlinkClick r:id="rId2" action="ppaction://hlinksldjump"/>
              </a:rPr>
              <a:t>Sales volume </a:t>
            </a:r>
            <a:endParaRPr lang="en-US" dirty="0"/>
          </a:p>
        </p:txBody>
      </p:sp>
      <p:pic>
        <p:nvPicPr>
          <p:cNvPr id="5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6" name="Picture 5" descr="شعار المؤسسة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54287"/>
            <a:ext cx="733425" cy="6858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" name="Group 6"/>
          <p:cNvGrpSpPr/>
          <p:nvPr/>
        </p:nvGrpSpPr>
        <p:grpSpPr>
          <a:xfrm>
            <a:off x="0" y="5889075"/>
            <a:ext cx="9144000" cy="968925"/>
            <a:chOff x="0" y="5889075"/>
            <a:chExt cx="9144000" cy="968925"/>
          </a:xfrm>
        </p:grpSpPr>
        <p:pic>
          <p:nvPicPr>
            <p:cNvPr id="8" name="Picture 7" descr="footer 2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0" y="6005593"/>
              <a:ext cx="9144000" cy="852407"/>
            </a:xfrm>
            <a:prstGeom prst="rect">
              <a:avLst/>
            </a:prstGeom>
          </p:spPr>
        </p:pic>
        <p:pic>
          <p:nvPicPr>
            <p:cNvPr id="9" name="Picture 8"/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0" y="5889075"/>
              <a:ext cx="4629150" cy="947022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78380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Root cause analysis: systematic approach to uncover the causes </a:t>
            </a:r>
          </a:p>
          <a:p>
            <a:r>
              <a:rPr lang="en-US" dirty="0"/>
              <a:t>Techniques </a:t>
            </a:r>
          </a:p>
          <a:p>
            <a:pPr lvl="1"/>
            <a:r>
              <a:rPr lang="en-US" dirty="0"/>
              <a:t>Fish bone diagram (cause and effect)</a:t>
            </a:r>
          </a:p>
          <a:p>
            <a:pPr lvl="1"/>
            <a:r>
              <a:rPr lang="en-US" dirty="0"/>
              <a:t>Five whys  (</a:t>
            </a:r>
            <a:r>
              <a:rPr lang="en-US" dirty="0">
                <a:hlinkClick r:id="rId2" action="ppaction://hlinksldjump"/>
              </a:rPr>
              <a:t>propagation of whys</a:t>
            </a:r>
            <a:r>
              <a:rPr lang="en-US" dirty="0"/>
              <a:t>)</a:t>
            </a:r>
          </a:p>
        </p:txBody>
      </p:sp>
      <p:pic>
        <p:nvPicPr>
          <p:cNvPr id="5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6" name="Picture 5" descr="شعار المؤسسة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54287"/>
            <a:ext cx="733425" cy="6858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" name="Group 6"/>
          <p:cNvGrpSpPr/>
          <p:nvPr/>
        </p:nvGrpSpPr>
        <p:grpSpPr>
          <a:xfrm>
            <a:off x="0" y="5889075"/>
            <a:ext cx="9144000" cy="968925"/>
            <a:chOff x="0" y="5889075"/>
            <a:chExt cx="9144000" cy="968925"/>
          </a:xfrm>
        </p:grpSpPr>
        <p:pic>
          <p:nvPicPr>
            <p:cNvPr id="8" name="Picture 7" descr="footer 2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0" y="6005593"/>
              <a:ext cx="9144000" cy="852407"/>
            </a:xfrm>
            <a:prstGeom prst="rect">
              <a:avLst/>
            </a:prstGeom>
          </p:spPr>
        </p:pic>
        <p:pic>
          <p:nvPicPr>
            <p:cNvPr id="9" name="Picture 8"/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0" y="5889075"/>
              <a:ext cx="4629150" cy="947022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009823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20406" cy="114005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en-AU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 Organisation</a:t>
            </a:r>
            <a:r>
              <a:rPr lang="en-A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JUST</a:t>
            </a:r>
            <a:endParaRPr lang="en-US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AU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Co-Lead:</a:t>
            </a:r>
            <a:r>
              <a:rPr lang="en-A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JFDA, Split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Duration: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A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Estimated Start Date: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A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Estimated End Date:</a:t>
            </a:r>
            <a:endParaRPr lang="en-US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Bef>
                <a:spcPts val="0"/>
              </a:spcBef>
              <a:buNone/>
            </a:pP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AU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Target groups: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Food industry/ food companies</a:t>
            </a:r>
            <a:endParaRPr lang="ar-JO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en-US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footer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889075"/>
            <a:ext cx="9144000" cy="968925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8" name="Picture 7" descr="شعار المؤسسة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54287"/>
            <a:ext cx="733425" cy="68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696960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438400"/>
            <a:ext cx="6400800" cy="1752600"/>
          </a:xfrm>
        </p:spPr>
        <p:txBody>
          <a:bodyPr/>
          <a:lstStyle/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dirty="0"/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05593"/>
            <a:ext cx="9144000" cy="852407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889075"/>
            <a:ext cx="4629150" cy="947022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321469" y="1669884"/>
            <a:ext cx="850106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en-A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companies will be chosen as a pilot in each partner country. </a:t>
            </a:r>
          </a:p>
          <a:p>
            <a:pPr marL="457200" indent="-457200"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en-A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one of the standards will be implemented (at least) in one company, in each country; to provide in-job training.</a:t>
            </a:r>
          </a:p>
        </p:txBody>
      </p:sp>
      <p:pic>
        <p:nvPicPr>
          <p:cNvPr id="10" name="Picture 9" descr="شعار المؤسسة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54287"/>
            <a:ext cx="733425" cy="68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68484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371600"/>
            <a:ext cx="8229600" cy="3429000"/>
          </a:xfrm>
        </p:spPr>
        <p:txBody>
          <a:bodyPr>
            <a:noAutofit/>
          </a:bodyPr>
          <a:lstStyle/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A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implementation process is expected to have in an average of 1 year in each company. 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A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beginning of the implementation of food safety or quality management systems is planned to start on the beginning of the </a:t>
            </a:r>
            <a:r>
              <a:rPr lang="en-AU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 semester 2018.</a:t>
            </a: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05593"/>
            <a:ext cx="9144000" cy="852407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889075"/>
            <a:ext cx="4629150" cy="947022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2667001" y="32891"/>
            <a:ext cx="4648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4.2 implementation of food safety and quality management systems</a:t>
            </a:r>
            <a:endParaRPr lang="en-US" sz="24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 descr="شعار المؤسسة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54287"/>
            <a:ext cx="733425" cy="68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405910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513" y="1371599"/>
            <a:ext cx="8015287" cy="4962847"/>
          </a:xfrm>
        </p:spPr>
        <p:txBody>
          <a:bodyPr>
            <a:noAutofit/>
          </a:bodyPr>
          <a:lstStyle/>
          <a:p>
            <a:pPr marL="457200" indent="-457200" algn="l"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en-A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 partners will conduct one independent audit in each of the companies/organisations where one of the managing systems is being implemented.</a:t>
            </a:r>
          </a:p>
          <a:p>
            <a:pPr marL="342900" indent="-342900" algn="l"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en-AU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objective is to make a final complete assessment of the work carried out by the partner countries experts involved in the implementation, through the verification of the conformity of the system implemented</a:t>
            </a:r>
            <a:r>
              <a:rPr lang="en-A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05593"/>
            <a:ext cx="9144000" cy="852407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889075"/>
            <a:ext cx="4629150" cy="947022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2743201" y="94675"/>
            <a:ext cx="43433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4.3. Conduction of independent</a:t>
            </a:r>
          </a:p>
          <a:p>
            <a:r>
              <a:rPr lang="en-AU" sz="2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audits</a:t>
            </a:r>
          </a:p>
        </p:txBody>
      </p:sp>
      <p:pic>
        <p:nvPicPr>
          <p:cNvPr id="10" name="Picture 9" descr="شعار المؤسسة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54287"/>
            <a:ext cx="733425" cy="68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40591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513" y="1371600"/>
            <a:ext cx="7329487" cy="4495572"/>
          </a:xfrm>
        </p:spPr>
        <p:txBody>
          <a:bodyPr>
            <a:noAutofit/>
          </a:bodyPr>
          <a:lstStyle/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en-A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 and support the competitiveness of </a:t>
            </a:r>
            <a:r>
              <a:rPr lang="en-A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Jordanian Food Industries </a:t>
            </a:r>
            <a:r>
              <a:rPr lang="en-A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regional and international business and trade.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Reduce the risk of betting the food business. 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Identify and control food safety hazards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Reduce the risk of food born illness 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Consequently; ensure the safety of the global food supply chain</a:t>
            </a:r>
            <a:endParaRPr lang="en-AU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endParaRPr lang="en-US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endParaRPr lang="en-US" sz="2800" b="1" dirty="0">
              <a:solidFill>
                <a:prstClr val="black">
                  <a:tint val="75000"/>
                </a:prst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05593"/>
            <a:ext cx="9144000" cy="852407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889075"/>
            <a:ext cx="4629150" cy="947022"/>
          </a:xfrm>
          <a:prstGeom prst="rect">
            <a:avLst/>
          </a:prstGeom>
          <a:noFill/>
        </p:spPr>
      </p:pic>
      <p:pic>
        <p:nvPicPr>
          <p:cNvPr id="8" name="Picture 7" descr="شعار المؤسسة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54287"/>
            <a:ext cx="733425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048000" y="36493"/>
            <a:ext cx="464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Benefits for Jordanian Industries &amp; companies </a:t>
            </a:r>
          </a:p>
        </p:txBody>
      </p:sp>
    </p:spTree>
    <p:extLst>
      <p:ext uri="{BB962C8B-B14F-4D97-AF65-F5344CB8AC3E}">
        <p14:creationId xmlns:p14="http://schemas.microsoft.com/office/powerpoint/2010/main" val="1340591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5739" y="2642987"/>
            <a:ext cx="7478660" cy="2215129"/>
          </a:xfrm>
        </p:spPr>
        <p:txBody>
          <a:bodyPr>
            <a:normAutofit/>
          </a:bodyPr>
          <a:lstStyle/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dirty="0"/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05593"/>
            <a:ext cx="9144000" cy="852407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889075"/>
            <a:ext cx="4629150" cy="947022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2743200" y="387062"/>
            <a:ext cx="50075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Related Assumptions and Risks</a:t>
            </a:r>
            <a:endParaRPr lang="en-US" sz="2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55738" y="1503352"/>
            <a:ext cx="747866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partners have strong competencies in food safety and quality systems</a:t>
            </a:r>
            <a:r>
              <a:rPr lang="en-A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57200" indent="-457200"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en-A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Involvement of the food companies, </a:t>
            </a:r>
          </a:p>
          <a:p>
            <a:pPr>
              <a:buClr>
                <a:srgbClr val="FF0000"/>
              </a:buClr>
            </a:pPr>
            <a:r>
              <a:rPr lang="en-A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expected to be enhanced by their participation in the </a:t>
            </a:r>
            <a:r>
              <a:rPr lang="en-AU" sz="2800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seminars and training actions</a:t>
            </a:r>
            <a:r>
              <a:rPr lang="en-A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through the involvement of the Academia-industry council.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 descr="شعار المؤسسة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54287"/>
            <a:ext cx="733425" cy="68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2988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438400"/>
            <a:ext cx="6400800" cy="1752600"/>
          </a:xfrm>
        </p:spPr>
        <p:txBody>
          <a:bodyPr/>
          <a:lstStyle/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dirty="0"/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05593"/>
            <a:ext cx="9144000" cy="852407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889075"/>
            <a:ext cx="4629150" cy="947022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990600" y="1582341"/>
            <a:ext cx="74676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Food safety management systems that will be included:</a:t>
            </a:r>
          </a:p>
          <a:p>
            <a:pPr marL="457200" indent="-457200">
              <a:buClr>
                <a:srgbClr val="00B050"/>
              </a:buClr>
              <a:buSzPct val="80000"/>
              <a:buFont typeface="Wingdings" panose="05000000000000000000" pitchFamily="2" charset="2"/>
              <a:buChar char="Ø"/>
            </a:pPr>
            <a:r>
              <a:rPr lang="en-A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HACCP </a:t>
            </a:r>
          </a:p>
          <a:p>
            <a:pPr marL="457200" indent="-457200">
              <a:buClr>
                <a:srgbClr val="00B050"/>
              </a:buClr>
              <a:buSzPct val="80000"/>
              <a:buFont typeface="Wingdings" panose="05000000000000000000" pitchFamily="2" charset="2"/>
              <a:buChar char="Ø"/>
            </a:pPr>
            <a:r>
              <a:rPr lang="en-A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ISO 22000:2005</a:t>
            </a:r>
          </a:p>
          <a:p>
            <a:pPr marL="457200" indent="-457200">
              <a:buClr>
                <a:srgbClr val="00B050"/>
              </a:buClr>
              <a:buSzPct val="80000"/>
              <a:buFont typeface="Wingdings" panose="05000000000000000000" pitchFamily="2" charset="2"/>
              <a:buChar char="Ø"/>
            </a:pPr>
            <a:r>
              <a:rPr lang="en-A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IFS </a:t>
            </a:r>
          </a:p>
          <a:p>
            <a:pPr marL="457200" indent="-457200">
              <a:buClr>
                <a:srgbClr val="00B050"/>
              </a:buClr>
              <a:buSzPct val="80000"/>
              <a:buFont typeface="Wingdings" panose="05000000000000000000" pitchFamily="2" charset="2"/>
              <a:buChar char="Ø"/>
            </a:pPr>
            <a:r>
              <a:rPr lang="en-A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BRC British Retail Consortium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8742" y="387062"/>
            <a:ext cx="22140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Description</a:t>
            </a:r>
            <a:endParaRPr lang="en-US" sz="3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 descr="شعار المؤسسة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54287"/>
            <a:ext cx="733425" cy="68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40591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1513" y="1447800"/>
            <a:ext cx="7924800" cy="1752600"/>
          </a:xfrm>
        </p:spPr>
        <p:txBody>
          <a:bodyPr>
            <a:noAutofit/>
          </a:bodyPr>
          <a:lstStyle/>
          <a:p>
            <a:pPr algn="l"/>
            <a:r>
              <a:rPr lang="en-A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4.1.Preparation of food safety and quality </a:t>
            </a:r>
            <a:r>
              <a:rPr lang="ar-JO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A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systems </a:t>
            </a:r>
            <a:r>
              <a:rPr lang="en-A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              )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A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4.2 Implementation of food safety and quality management systems </a:t>
            </a:r>
            <a:r>
              <a:rPr lang="en-A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                )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A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4.3 Conduction of independent audits.</a:t>
            </a:r>
            <a:r>
              <a:rPr lang="en-AU" dirty="0"/>
              <a:t> </a:t>
            </a:r>
            <a:r>
              <a:rPr lang="en-A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          )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A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4.4 Establishment of possible correction action </a:t>
            </a:r>
            <a:r>
              <a:rPr lang="en-A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                   )</a:t>
            </a:r>
          </a:p>
          <a:p>
            <a:pPr algn="l"/>
            <a:endParaRPr lang="en-A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A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21879" cy="1143000"/>
          </a:xfrm>
          <a:prstGeom prst="rect">
            <a:avLst/>
          </a:prstGeom>
          <a:noFill/>
        </p:spPr>
      </p:pic>
      <p:pic>
        <p:nvPicPr>
          <p:cNvPr id="9" name="Picture 8" descr="footer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005593"/>
            <a:ext cx="9144000" cy="852407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889075"/>
            <a:ext cx="4629150" cy="947022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4267200" y="342900"/>
            <a:ext cx="12964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Tasks</a:t>
            </a:r>
          </a:p>
        </p:txBody>
      </p:sp>
      <p:pic>
        <p:nvPicPr>
          <p:cNvPr id="10" name="Picture 9" descr="شعار المؤسسة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54287"/>
            <a:ext cx="733425" cy="68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40591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6379356"/>
              </p:ext>
            </p:extLst>
          </p:nvPr>
        </p:nvGraphicFramePr>
        <p:xfrm>
          <a:off x="457200" y="1600201"/>
          <a:ext cx="8229600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" name="Rectangle 18"/>
          <p:cNvSpPr/>
          <p:nvPr/>
        </p:nvSpPr>
        <p:spPr>
          <a:xfrm>
            <a:off x="3145100" y="5303829"/>
            <a:ext cx="2817423" cy="349590"/>
          </a:xfrm>
          <a:prstGeom prst="rect">
            <a:avLst/>
          </a:prstGeom>
          <a:solidFill>
            <a:schemeClr val="accent3">
              <a:lumMod val="40000"/>
              <a:lumOff val="60000"/>
              <a:alpha val="90000"/>
            </a:schemeClr>
          </a:solidFill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000" dirty="0">
                <a:hlinkClick r:id="rId7" action="ppaction://hlinksldjump"/>
              </a:rPr>
              <a:t>  </a:t>
            </a:r>
            <a:r>
              <a:rPr lang="en-US" sz="1000" b="1" dirty="0">
                <a:hlinkClick r:id="rId7" action="ppaction://hlinksldjump"/>
              </a:rPr>
              <a:t>Corrective action implementation </a:t>
            </a:r>
            <a:endParaRPr lang="en-US" sz="1000" b="1" dirty="0"/>
          </a:p>
        </p:txBody>
      </p:sp>
      <p:sp>
        <p:nvSpPr>
          <p:cNvPr id="22" name="Rectangle 21"/>
          <p:cNvSpPr/>
          <p:nvPr/>
        </p:nvSpPr>
        <p:spPr>
          <a:xfrm>
            <a:off x="444830" y="5303830"/>
            <a:ext cx="2704480" cy="334966"/>
          </a:xfrm>
          <a:prstGeom prst="rect">
            <a:avLst/>
          </a:prstGeom>
          <a:solidFill>
            <a:schemeClr val="accent3">
              <a:lumMod val="40000"/>
              <a:lumOff val="60000"/>
              <a:alpha val="90000"/>
            </a:schemeClr>
          </a:solidFill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000" b="1" dirty="0">
                <a:hlinkClick r:id="rId8" action="ppaction://hlinksldjump"/>
              </a:rPr>
              <a:t>Root cause analysis</a:t>
            </a:r>
            <a:endParaRPr lang="en-US" sz="1000" b="1" dirty="0"/>
          </a:p>
        </p:txBody>
      </p:sp>
      <p:sp>
        <p:nvSpPr>
          <p:cNvPr id="25" name="Rectangle 24"/>
          <p:cNvSpPr/>
          <p:nvPr/>
        </p:nvSpPr>
        <p:spPr>
          <a:xfrm>
            <a:off x="5972764" y="5301689"/>
            <a:ext cx="2714037" cy="349589"/>
          </a:xfrm>
          <a:prstGeom prst="rect">
            <a:avLst/>
          </a:prstGeom>
          <a:solidFill>
            <a:schemeClr val="accent3">
              <a:lumMod val="40000"/>
              <a:lumOff val="60000"/>
              <a:alpha val="90000"/>
            </a:schemeClr>
          </a:solidFill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US" sz="1000" dirty="0">
                <a:hlinkClick r:id="rId9" action="ppaction://hlinksldjump"/>
              </a:rPr>
              <a:t>Evaluation of corrective action</a:t>
            </a:r>
            <a:endParaRPr lang="en-US" sz="10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0" y="5889075"/>
            <a:ext cx="9144000" cy="968925"/>
            <a:chOff x="0" y="5889075"/>
            <a:chExt cx="9144000" cy="968925"/>
          </a:xfrm>
        </p:grpSpPr>
        <p:pic>
          <p:nvPicPr>
            <p:cNvPr id="16" name="Picture 15" descr="footer 2.jpg"/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0" y="6005593"/>
              <a:ext cx="9144000" cy="852407"/>
            </a:xfrm>
            <a:prstGeom prst="rect">
              <a:avLst/>
            </a:prstGeom>
          </p:spPr>
        </p:pic>
        <p:pic>
          <p:nvPicPr>
            <p:cNvPr id="17" name="Picture 16"/>
            <p:cNvPicPr/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0" y="5889075"/>
              <a:ext cx="4629150" cy="947022"/>
            </a:xfrm>
            <a:prstGeom prst="rect">
              <a:avLst/>
            </a:prstGeom>
            <a:noFill/>
          </p:spPr>
        </p:pic>
      </p:grpSp>
      <p:pic>
        <p:nvPicPr>
          <p:cNvPr id="27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2121" y="0"/>
            <a:ext cx="9121879" cy="1143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145101" y="304800"/>
            <a:ext cx="43986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B050"/>
                </a:solidFill>
              </a:rPr>
              <a:t>Steps toward WP4</a:t>
            </a:r>
          </a:p>
        </p:txBody>
      </p:sp>
      <p:pic>
        <p:nvPicPr>
          <p:cNvPr id="28" name="Picture 27" descr="شعار المؤسسة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54287"/>
            <a:ext cx="733425" cy="68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4324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8515" y="2133600"/>
            <a:ext cx="8664678" cy="3505200"/>
          </a:xfrm>
        </p:spPr>
        <p:txBody>
          <a:bodyPr>
            <a:noAutofit/>
          </a:bodyPr>
          <a:lstStyle/>
          <a:p>
            <a:pPr algn="l"/>
            <a:r>
              <a:rPr lang="en-A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 training to the staff of the Food QA partners to improve their competences and skills in the  filed of </a:t>
            </a:r>
          </a:p>
          <a:p>
            <a:pPr algn="l"/>
            <a:r>
              <a:rPr lang="en-A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lang="en-A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Food safety management system (</a:t>
            </a:r>
            <a:r>
              <a:rPr lang="en-A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HACCP, ISO 22000, IFS )</a:t>
            </a:r>
          </a:p>
          <a:p>
            <a:pPr algn="l"/>
            <a:r>
              <a:rPr lang="en-A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2-Food safety hazard </a:t>
            </a:r>
          </a:p>
          <a:p>
            <a:pPr algn="l"/>
            <a:r>
              <a:rPr lang="en-A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 Best practice in: Personnel Hygiene,  Cleaning and Disinfection, and Pest control.  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Design and construction of food premises</a:t>
            </a:r>
            <a:r>
              <a:rPr lang="en-A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l"/>
            <a:r>
              <a:rPr lang="en-A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Quality management systems &amp; </a:t>
            </a:r>
            <a:r>
              <a:rPr lang="en-A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tools</a:t>
            </a:r>
            <a:r>
              <a:rPr lang="en-A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l"/>
            <a:endParaRPr lang="en-A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b="1" dirty="0"/>
          </a:p>
          <a:p>
            <a:endParaRPr lang="en-US" dirty="0"/>
          </a:p>
        </p:txBody>
      </p:sp>
      <p:pic>
        <p:nvPicPr>
          <p:cNvPr id="1026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" y="0"/>
            <a:ext cx="9121879" cy="1143000"/>
          </a:xfrm>
          <a:prstGeom prst="rect">
            <a:avLst/>
          </a:prstGeom>
          <a:noFill/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0" y="5889075"/>
            <a:ext cx="9144000" cy="968925"/>
            <a:chOff x="0" y="5889075"/>
            <a:chExt cx="9144000" cy="968925"/>
          </a:xfrm>
        </p:grpSpPr>
        <p:pic>
          <p:nvPicPr>
            <p:cNvPr id="9" name="Picture 8" descr="footer 2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0" y="6005593"/>
              <a:ext cx="9144000" cy="852407"/>
            </a:xfrm>
            <a:prstGeom prst="rect">
              <a:avLst/>
            </a:prstGeom>
          </p:spPr>
        </p:pic>
        <p:pic>
          <p:nvPicPr>
            <p:cNvPr id="6" name="Picture 5"/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0" y="5889075"/>
              <a:ext cx="4629150" cy="947022"/>
            </a:xfrm>
            <a:prstGeom prst="rect">
              <a:avLst/>
            </a:prstGeom>
            <a:noFill/>
          </p:spPr>
        </p:pic>
      </p:grpSp>
      <p:sp>
        <p:nvSpPr>
          <p:cNvPr id="4" name="Rectangle 3"/>
          <p:cNvSpPr/>
          <p:nvPr/>
        </p:nvSpPr>
        <p:spPr>
          <a:xfrm>
            <a:off x="488515" y="1143000"/>
            <a:ext cx="81220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 </a:t>
            </a:r>
          </a:p>
        </p:txBody>
      </p:sp>
      <p:pic>
        <p:nvPicPr>
          <p:cNvPr id="10" name="Picture 9" descr="شعار المؤسسة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54287"/>
            <a:ext cx="733425" cy="68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40591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Criteria of food industries and companies  selection:</a:t>
            </a:r>
          </a:p>
          <a:p>
            <a:pPr lvl="1"/>
            <a:r>
              <a:rPr lang="en-US" dirty="0"/>
              <a:t>Desire of participation</a:t>
            </a:r>
          </a:p>
          <a:p>
            <a:pPr lvl="1"/>
            <a:r>
              <a:rPr lang="en-US" dirty="0"/>
              <a:t>Premises  &amp; construction</a:t>
            </a:r>
          </a:p>
          <a:p>
            <a:pPr lvl="1"/>
            <a:r>
              <a:rPr lang="en-US" dirty="0"/>
              <a:t>Adequate resources </a:t>
            </a:r>
          </a:p>
          <a:p>
            <a:pPr lvl="1"/>
            <a:r>
              <a:rPr lang="en-US" dirty="0"/>
              <a:t>Readiness and acceptance</a:t>
            </a:r>
          </a:p>
          <a:p>
            <a:pPr lvl="1"/>
            <a:r>
              <a:rPr lang="en-US" dirty="0"/>
              <a:t>Awareness</a:t>
            </a:r>
          </a:p>
          <a:p>
            <a:pPr lvl="1"/>
            <a:r>
              <a:rPr lang="en-US" dirty="0"/>
              <a:t>Implementation of prerequisite program, good practice </a:t>
            </a:r>
          </a:p>
          <a:p>
            <a:pPr lvl="1"/>
            <a:r>
              <a:rPr lang="en-US" dirty="0"/>
              <a:t>Management </a:t>
            </a:r>
            <a:r>
              <a:rPr lang="en-US" dirty="0">
                <a:hlinkClick r:id="rId2" action="ppaction://hlinksldjump"/>
              </a:rPr>
              <a:t>commitment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2" descr="C:\Users\hr.EMUMTAZ.000\Desktop\header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0"/>
            <a:ext cx="9121879" cy="1143000"/>
          </a:xfrm>
          <a:prstGeom prst="rect">
            <a:avLst/>
          </a:prstGeom>
          <a:noFill/>
        </p:spPr>
      </p:pic>
      <p:grpSp>
        <p:nvGrpSpPr>
          <p:cNvPr id="6" name="Group 5"/>
          <p:cNvGrpSpPr/>
          <p:nvPr/>
        </p:nvGrpSpPr>
        <p:grpSpPr>
          <a:xfrm>
            <a:off x="0" y="5889075"/>
            <a:ext cx="9144000" cy="968925"/>
            <a:chOff x="0" y="5889075"/>
            <a:chExt cx="9144000" cy="968925"/>
          </a:xfrm>
        </p:grpSpPr>
        <p:pic>
          <p:nvPicPr>
            <p:cNvPr id="7" name="Picture 6" descr="footer 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6005593"/>
              <a:ext cx="9144000" cy="852407"/>
            </a:xfrm>
            <a:prstGeom prst="rect">
              <a:avLst/>
            </a:prstGeom>
          </p:spPr>
        </p:pic>
        <p:pic>
          <p:nvPicPr>
            <p:cNvPr id="8" name="Picture 7"/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0" y="5889075"/>
              <a:ext cx="4629150" cy="947022"/>
            </a:xfrm>
            <a:prstGeom prst="rect">
              <a:avLst/>
            </a:prstGeom>
            <a:noFill/>
          </p:spPr>
        </p:pic>
      </p:grpSp>
      <p:pic>
        <p:nvPicPr>
          <p:cNvPr id="9" name="Picture 8" descr="شعار المؤسسة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54287"/>
            <a:ext cx="733425" cy="68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0621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C30D907F0BA18541B0B4538FE18D9047" ma:contentTypeVersion="1" ma:contentTypeDescription="Upload an image." ma:contentTypeScope="" ma:versionID="0210837bf5aed3924f4352ea440aa9e7">
  <xsd:schema xmlns:xsd="http://www.w3.org/2001/XMLSchema" xmlns:xs="http://www.w3.org/2001/XMLSchema" xmlns:p="http://schemas.microsoft.com/office/2006/metadata/properties" xmlns:ns1="http://schemas.microsoft.com/sharepoint/v3" xmlns:ns2="DA5A8833-2990-4E97-B722-A9AD63A2696E" xmlns:ns3="http://schemas.microsoft.com/sharepoint/v3/fields" targetNamespace="http://schemas.microsoft.com/office/2006/metadata/properties" ma:root="true" ma:fieldsID="8fb3d36556e5a55ffc38bf9f08c6fa4a" ns1:_="" ns2:_="" ns3:_="">
    <xsd:import namespace="http://schemas.microsoft.com/sharepoint/v3"/>
    <xsd:import namespace="DA5A8833-2990-4E97-B722-A9AD63A2696E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28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5A8833-2990-4E97-B722-A9AD63A2696E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mageCreateDate xmlns="DA5A8833-2990-4E97-B722-A9AD63A2696E" xsi:nil="true"/>
    <PublishingExpirationDate xmlns="http://schemas.microsoft.com/sharepoint/v3" xsi:nil="true"/>
    <PublishingStartDate xmlns="http://schemas.microsoft.com/sharepoint/v3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822C02-AE5D-4ECA-A8B4-20282B65FCE8}"/>
</file>

<file path=customXml/itemProps2.xml><?xml version="1.0" encoding="utf-8"?>
<ds:datastoreItem xmlns:ds="http://schemas.openxmlformats.org/officeDocument/2006/customXml" ds:itemID="{34C56A11-066D-472D-B0E3-17D3BDA838A7}"/>
</file>

<file path=customXml/itemProps3.xml><?xml version="1.0" encoding="utf-8"?>
<ds:datastoreItem xmlns:ds="http://schemas.openxmlformats.org/officeDocument/2006/customXml" ds:itemID="{579BAE48-427F-4187-849A-4C5304AEE93E}"/>
</file>

<file path=docProps/app.xml><?xml version="1.0" encoding="utf-8"?>
<Properties xmlns="http://schemas.openxmlformats.org/officeDocument/2006/extended-properties" xmlns:vt="http://schemas.openxmlformats.org/officeDocument/2006/docPropsVTypes">
  <TotalTime>1411</TotalTime>
  <Words>827</Words>
  <Application>Microsoft Office PowerPoint</Application>
  <PresentationFormat>Apresentação no Ecrã (4:3)</PresentationFormat>
  <Paragraphs>154</Paragraphs>
  <Slides>22</Slides>
  <Notes>10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New Roman</vt:lpstr>
      <vt:lpstr>Wingdings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hr</dc:creator>
  <cp:keywords/>
  <dc:description/>
  <cp:lastModifiedBy>Utilizador</cp:lastModifiedBy>
  <cp:revision>90</cp:revision>
  <dcterms:created xsi:type="dcterms:W3CDTF">2017-02-18T14:55:58Z</dcterms:created>
  <dcterms:modified xsi:type="dcterms:W3CDTF">2018-01-22T09:59:54Z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0x0101009148F5A04DDD49CBA7127AADA5FB792B00AADE34325A8B49CDA8BB4DB53328F21400C30D907F0BA18541B0B4538FE18D9047</vt:lpwstr>
  </property>
</Properties>
</file>